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1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3" r:id="rId2"/>
    <p:sldId id="262" r:id="rId3"/>
    <p:sldId id="257" r:id="rId4"/>
    <p:sldId id="297" r:id="rId5"/>
    <p:sldId id="308" r:id="rId6"/>
    <p:sldId id="309" r:id="rId7"/>
    <p:sldId id="306" r:id="rId8"/>
    <p:sldId id="294" r:id="rId9"/>
    <p:sldId id="295" r:id="rId10"/>
    <p:sldId id="296" r:id="rId11"/>
    <p:sldId id="305" r:id="rId12"/>
    <p:sldId id="304" r:id="rId13"/>
    <p:sldId id="310" r:id="rId14"/>
    <p:sldId id="311" r:id="rId15"/>
    <p:sldId id="312" r:id="rId16"/>
    <p:sldId id="313" r:id="rId17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B74"/>
    <a:srgbClr val="3B8DBF"/>
    <a:srgbClr val="A41F04"/>
    <a:srgbClr val="08519C"/>
    <a:srgbClr val="C4E1EE"/>
    <a:srgbClr val="FFEEEB"/>
    <a:srgbClr val="FECFC6"/>
    <a:srgbClr val="CCE4F0"/>
    <a:srgbClr val="FFC1C1"/>
    <a:srgbClr val="FDB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2\&#1048;&#1089;&#1087;&#1086;&#1083;&#1085;&#1077;&#1085;&#1080;&#1077;%20&#1079;&#1072;%2012%20&#1084;&#1077;&#1089;.%202022\&#1044;&#1083;&#1103;%20&#1089;&#1083;&#1072;&#1081;&#1076;&#1086;&#1074;\&#1090;&#1072;&#1073;&#1083;&#1080;&#1094;&#1099;%20&#1076;&#1083;&#1103;%20&#1076;&#1080;&#1072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1\&#1048;&#1089;&#1087;&#1086;&#1083;&#1085;&#1077;&#1085;&#1080;&#1077;%2012%20&#1084;&#1077;&#1089;.%202021\&#1056;&#1072;&#1073;.%20&#1084;&#1072;&#1090;&#1077;&#1088;&#1080;&#1072;&#1083;&#1099;\&#1076;&#1083;&#1103;%20&#1076;&#1080;&#1072;&#1075;&#1088;&#1072;&#1084;&#1084;&#109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1\&#1048;&#1089;&#1087;&#1086;&#1083;&#1085;&#1077;&#1085;&#1080;&#1077;%2012%20&#1084;&#1077;&#1089;.%202021\&#1056;&#1072;&#1073;.%20&#1084;&#1072;&#1090;&#1077;&#1088;&#1080;&#1072;&#1083;&#1099;\&#1076;&#1083;&#1103;%20&#1076;&#1080;&#1072;&#1075;&#1088;&#1072;&#1084;&#1084;&#1099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1\&#1048;&#1089;&#1087;&#1086;&#1083;&#1085;&#1077;&#1085;&#1080;&#1077;%2012%20&#1084;&#1077;&#1089;.%202021\&#1056;&#1072;&#1073;.%20&#1084;&#1072;&#1090;&#1077;&#1088;&#1080;&#1072;&#1083;&#1099;\&#1076;&#1083;&#1103;%20&#1076;&#1080;&#1072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1\&#1048;&#1089;&#1087;&#1086;&#1083;&#1085;&#1077;&#1085;&#1080;&#1077;%2012%20&#1084;&#1077;&#1089;.%202021\&#1056;&#1072;&#1073;.%20&#1084;&#1072;&#1090;&#1077;&#1088;&#1080;&#1072;&#1083;&#1099;\&#1076;&#1083;&#1103;%20&#1076;&#1080;&#1072;&#1075;&#1088;&#1072;&#1084;&#1084;&#1099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1\&#1048;&#1089;&#1087;&#1086;&#1083;&#1085;&#1077;&#1085;&#1080;&#1077;%2012%20&#1084;&#1077;&#1089;.%202021\&#1056;&#1072;&#1073;.%20&#1084;&#1072;&#1090;&#1077;&#1088;&#1080;&#1072;&#1083;&#1099;\&#1076;&#1083;&#1103;%20&#1076;&#1080;&#1072;&#1075;&#1088;&#1072;&#1084;&#1084;&#1099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1\&#1048;&#1089;&#1087;&#1086;&#1083;&#1085;&#1077;&#1085;&#1080;&#1077;%2012%20&#1084;&#1077;&#1089;.%202021\&#1056;&#1072;&#1073;.%20&#1084;&#1072;&#1090;&#1077;&#1088;&#1080;&#1072;&#1083;&#1099;\&#1076;&#1083;&#1103;%20&#1076;&#1080;&#1072;&#1075;&#1088;&#1072;&#1084;&#108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1\&#1048;&#1089;&#1087;&#1086;&#1083;&#1085;&#1077;&#1085;&#1080;&#1077;%2012%20&#1084;&#1077;&#1089;.%202021\&#1056;&#1072;&#1073;.%20&#1084;&#1072;&#1090;&#1077;&#1088;&#1080;&#1072;&#1083;&#1099;\&#1076;&#1083;&#1103;%20&#1076;&#1080;&#1072;&#1075;&#1088;&#1072;&#1084;&#1084;&#1099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2\&#1048;&#1089;&#1087;&#1086;&#1083;&#1085;&#1077;&#1085;&#1080;&#1077;%20&#1079;&#1072;%2012%20&#1084;&#1077;&#1089;.%202022\&#1044;&#1083;&#1103;%20&#1089;&#1083;&#1072;&#1081;&#1076;&#1086;&#1074;\&#1090;&#1072;&#1073;&#1083;&#1080;&#1094;&#1099;%20&#1076;&#1083;&#1103;%20&#1076;&#1080;&#1072;&#1075;&#1088;&#1072;&#1084;&#1084;&#1099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2\&#1048;&#1089;&#1087;&#1086;&#1083;&#1085;&#1077;&#1085;&#1080;&#1077;%20&#1079;&#1072;%2012%20&#1084;&#1077;&#1089;.%202022\&#1044;&#1083;&#1103;%20&#1089;&#1083;&#1072;&#1081;&#1076;&#1086;&#1074;\&#1090;&#1072;&#1073;&#1083;&#1080;&#1094;&#1099;%20&#1076;&#1083;&#1103;%20&#1076;&#1080;&#1072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OMS-02\Doc.lib\&#1060;&#1069;&#1059;\&#1054;&#1069;&#1040;&#1080;&#1055;\&#1054;&#1073;&#1097;&#1080;&#1077;&#1044;&#1086;&#1082;&#1091;&#1084;&#1077;&#1085;&#1090;&#1099;&#1054;&#1069;&#1040;&#1080;&#1055;\&#1041;&#1102;&#1076;&#1078;&#1077;&#1090;\&#1041;&#1102;&#1076;&#1078;&#1077;&#1090;%202021\&#1048;&#1089;&#1087;&#1086;&#1083;&#1085;&#1077;&#1085;&#1080;&#1077;%2012%20&#1084;&#1077;&#1089;.%202021\&#1056;&#1072;&#1073;.%20&#1084;&#1072;&#1090;&#1077;&#1088;&#1080;&#1072;&#1083;&#1099;\&#1076;&#1083;&#1103;%20&#1076;&#1080;&#1072;&#1075;&#1088;&#1072;&#1084;&#1084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60309238632569E-2"/>
          <c:y val="2.1143542678823592E-2"/>
          <c:w val="0.97607938152273488"/>
          <c:h val="0.76788402417223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мтр!$A$2</c:f>
              <c:strCache>
                <c:ptCount val="1"/>
                <c:pt idx="0">
                  <c:v>Доходы на лечение иногородних граждан в медицинских организациях Томской области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2.1746016797513762E-3"/>
                  <c:y val="8.4574170715294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492033595027525E-3"/>
                  <c:y val="8.4574170715294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117228124840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мтр!$B$1:$D$1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мтр!$B$2:$D$2</c:f>
              <c:numCache>
                <c:formatCode>#\ ##0.0</c:formatCode>
                <c:ptCount val="3"/>
                <c:pt idx="0">
                  <c:v>1390.6</c:v>
                </c:pt>
                <c:pt idx="1">
                  <c:v>1455.5</c:v>
                </c:pt>
                <c:pt idx="2">
                  <c:v>1601.1</c:v>
                </c:pt>
              </c:numCache>
            </c:numRef>
          </c:val>
        </c:ser>
        <c:ser>
          <c:idx val="1"/>
          <c:order val="1"/>
          <c:tx>
            <c:strRef>
              <c:f>мтр!$A$3</c:f>
              <c:strCache>
                <c:ptCount val="1"/>
                <c:pt idx="0">
                  <c:v>Расходы на лечение томичей в медицинских организациях других регионов РФ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4574170715294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0571771339411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73008398756881E-3"/>
                  <c:y val="8.4574170715294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мтр!$B$1:$D$1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мтр!$B$3:$D$3</c:f>
              <c:numCache>
                <c:formatCode>#\ ##0.0</c:formatCode>
                <c:ptCount val="3"/>
                <c:pt idx="0">
                  <c:v>596.1</c:v>
                </c:pt>
                <c:pt idx="1">
                  <c:v>501.9</c:v>
                </c:pt>
                <c:pt idx="2">
                  <c:v>611.79999999999995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5"/>
        <c:overlap val="-24"/>
        <c:axId val="143297408"/>
        <c:axId val="146121864"/>
      </c:barChart>
      <c:catAx>
        <c:axId val="1432974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2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21864"/>
        <c:crosses val="autoZero"/>
        <c:auto val="1"/>
        <c:lblAlgn val="ctr"/>
        <c:lblOffset val="100"/>
        <c:noMultiLvlLbl val="0"/>
      </c:catAx>
      <c:valAx>
        <c:axId val="14612186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432974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ru-RU" sz="18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ru-RU" sz="18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7271587307348197"/>
          <c:w val="1"/>
          <c:h val="0.12728412692651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b="1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Общая структура причин обращений (посещений) за медицинской помощью в амбулаторных условиях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8.963253172868099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202868748962817E-2"/>
          <c:y val="0.16481583357179286"/>
          <c:w val="0.60149995229975328"/>
          <c:h val="0.7922432899600973"/>
        </c:manualLayout>
      </c:layout>
      <c:pieChart>
        <c:varyColors val="1"/>
        <c:ser>
          <c:idx val="0"/>
          <c:order val="0"/>
          <c:spPr>
            <a:ln>
              <a:solidFill>
                <a:srgbClr val="567198"/>
              </a:solidFill>
            </a:ln>
          </c:spPr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</c:dPt>
          <c:dLbls>
            <c:dLbl>
              <c:idx val="0"/>
              <c:layout>
                <c:manualLayout>
                  <c:x val="-0.2871747074449818"/>
                  <c:y val="-0.194741571467640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13C2B34-88E8-4180-A882-5C1EA0004F8B}" type="PERCENTAGE">
                      <a:rPr lang="en-US" smtClean="0"/>
                      <a:pPr>
                        <a:defRPr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en-US" dirty="0" smtClean="0"/>
                      <a:t>           </a:t>
                    </a:r>
                    <a:r>
                      <a:rPr lang="en-US" sz="1600" dirty="0" smtClean="0"/>
                      <a:t>(2022-56%)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88054599096017"/>
                      <c:h val="0.1930645762477416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6454318955711617E-2"/>
                  <c:y val="-6.31882549091866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8E51883-889F-4C0B-916E-7B561BB37A7D}" type="PERCENTAGE">
                      <a:rPr lang="en-US" smtClean="0"/>
                      <a:pPr>
                        <a:defRPr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en-US" dirty="0" smtClean="0"/>
                      <a:t>    </a:t>
                    </a:r>
                    <a:r>
                      <a:rPr lang="en-US" sz="1600" dirty="0" smtClean="0"/>
                      <a:t>(2022-31%)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67117069004104"/>
                      <c:h val="0.174598833642538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595624500248295"/>
                  <c:y val="0.163714942489897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5B5E8C2-59E7-41DE-85AD-FE99F0A53BC2}" type="PERCENTAG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(2022-13%)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26779033910316"/>
                      <c:h val="0.2030281368162855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Лист2!$A$22:$A$24</c:f>
              <c:strCache>
                <c:ptCount val="3"/>
                <c:pt idx="0">
                  <c:v>посещения с профилактической и иными целями</c:v>
                </c:pt>
                <c:pt idx="1">
                  <c:v>обращения в связи 
с заболеванием</c:v>
                </c:pt>
                <c:pt idx="2">
                  <c:v>посещения в неотложной форме</c:v>
                </c:pt>
              </c:strCache>
            </c:strRef>
          </c:cat>
          <c:val>
            <c:numRef>
              <c:f>Лист2!$B$22:$B$24</c:f>
              <c:numCache>
                <c:formatCode>0%</c:formatCode>
                <c:ptCount val="3"/>
                <c:pt idx="0">
                  <c:v>0.62</c:v>
                </c:pt>
                <c:pt idx="1">
                  <c:v>0.26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98730612254719"/>
          <c:y val="0.2245355318773751"/>
          <c:w val="0.30239524834057557"/>
          <c:h val="0.64151243737854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87577358282237E-2"/>
          <c:y val="0.28486386270934827"/>
          <c:w val="0.37473360226782165"/>
          <c:h val="0.57799592397089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31750"/>
            </a:sp3d>
          </c:spPr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31750"/>
              </a:sp3d>
            </c:spPr>
          </c:dPt>
          <c:dLbls>
            <c:dLbl>
              <c:idx val="0"/>
              <c:layout>
                <c:manualLayout>
                  <c:x val="-1.7656851851851809E-2"/>
                  <c:y val="-5.60476236409486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2AF6D5-D208-40AE-96B3-01EB9292C5BF}" type="VALUE">
                      <a:rPr lang="en-US" sz="1400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5394444444444441E-3"/>
                  <c:y val="-2.15904862958012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168518518518729E-3"/>
                  <c:y val="-3.0726067604624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сердечно-сосудистая хирургия</c:v>
                </c:pt>
                <c:pt idx="1">
                  <c:v>онкология </c:v>
                </c:pt>
                <c:pt idx="2">
                  <c:v>травматология и ортопедия</c:v>
                </c:pt>
                <c:pt idx="3">
                  <c:v>др. профили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</c:v>
                </c:pt>
                <c:pt idx="1">
                  <c:v>0.19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43266800674673"/>
          <c:y val="0.31036270896921181"/>
          <c:w val="0.43191333333333343"/>
          <c:h val="0.5514065452376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693808791757988E-2"/>
          <c:w val="0.99963527789074835"/>
          <c:h val="0.80110315824249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кс!$C$13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00206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кс!$B$14:$B$19</c:f>
              <c:strCache>
                <c:ptCount val="6"/>
                <c:pt idx="0">
                  <c:v>болезни органов
 дыхания</c:v>
                </c:pt>
                <c:pt idx="1">
                  <c:v>болезни системы 
кровообращения</c:v>
                </c:pt>
                <c:pt idx="2">
                  <c:v>беременность, 
роды и послеродовой период</c:v>
                </c:pt>
                <c:pt idx="3">
                  <c:v>болезни мочеполовой системы</c:v>
                </c:pt>
                <c:pt idx="4">
                  <c:v>болезни органов пищеварения</c:v>
                </c:pt>
                <c:pt idx="5">
                  <c:v>злокачественные новообразования</c:v>
                </c:pt>
              </c:strCache>
            </c:strRef>
          </c:cat>
          <c:val>
            <c:numRef>
              <c:f>кс!$C$14:$C$19</c:f>
              <c:numCache>
                <c:formatCode>0%</c:formatCode>
                <c:ptCount val="6"/>
                <c:pt idx="0">
                  <c:v>0.19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кс!$D$13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кс!$B$14:$B$19</c:f>
              <c:strCache>
                <c:ptCount val="6"/>
                <c:pt idx="0">
                  <c:v>болезни органов
 дыхания</c:v>
                </c:pt>
                <c:pt idx="1">
                  <c:v>болезни системы 
кровообращения</c:v>
                </c:pt>
                <c:pt idx="2">
                  <c:v>беременность, 
роды и послеродовой период</c:v>
                </c:pt>
                <c:pt idx="3">
                  <c:v>болезни мочеполовой системы</c:v>
                </c:pt>
                <c:pt idx="4">
                  <c:v>болезни органов пищеварения</c:v>
                </c:pt>
                <c:pt idx="5">
                  <c:v>злокачественные новообразования</c:v>
                </c:pt>
              </c:strCache>
            </c:strRef>
          </c:cat>
          <c:val>
            <c:numRef>
              <c:f>кс!$D$14:$D$19</c:f>
              <c:numCache>
                <c:formatCode>0%</c:formatCode>
                <c:ptCount val="6"/>
                <c:pt idx="0">
                  <c:v>0.11</c:v>
                </c:pt>
                <c:pt idx="1">
                  <c:v>0.15</c:v>
                </c:pt>
                <c:pt idx="2">
                  <c:v>0.13</c:v>
                </c:pt>
                <c:pt idx="3">
                  <c:v>0.1</c:v>
                </c:pt>
                <c:pt idx="4">
                  <c:v>0.09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4"/>
        <c:axId val="177359712"/>
        <c:axId val="177360104"/>
      </c:barChart>
      <c:catAx>
        <c:axId val="1773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360104"/>
        <c:crosses val="autoZero"/>
        <c:auto val="1"/>
        <c:lblAlgn val="ctr"/>
        <c:lblOffset val="100"/>
        <c:noMultiLvlLbl val="0"/>
      </c:catAx>
      <c:valAx>
        <c:axId val="177360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35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272360638163115"/>
          <c:y val="0.25363194096450331"/>
          <c:w val="0.30362538930707356"/>
          <c:h val="8.4799893073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10186378693866E-2"/>
          <c:y val="0.1669607139517118"/>
          <c:w val="0.95100703857362801"/>
          <c:h val="0.4769818279679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7 (2)'!$B$10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4686914870008175E-17"/>
                  <c:y val="2.5333133194931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7 (2)'!$A$12</c:f>
              <c:strCache>
                <c:ptCount val="1"/>
                <c:pt idx="0">
                  <c:v>млрд.руб.</c:v>
                </c:pt>
              </c:strCache>
            </c:strRef>
          </c:cat>
          <c:val>
            <c:numRef>
              <c:f>'слайд 7 (2)'!$B$12</c:f>
              <c:numCache>
                <c:formatCode>General</c:formatCode>
                <c:ptCount val="1"/>
                <c:pt idx="0">
                  <c:v>9.1999999999999993</c:v>
                </c:pt>
              </c:numCache>
            </c:numRef>
          </c:val>
          <c:extLst/>
        </c:ser>
        <c:ser>
          <c:idx val="1"/>
          <c:order val="1"/>
          <c:tx>
            <c:strRef>
              <c:f>'слайд 7 (2)'!$C$10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2.53331331949319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7 (2)'!$A$12</c:f>
              <c:strCache>
                <c:ptCount val="1"/>
                <c:pt idx="0">
                  <c:v>млрд.руб.</c:v>
                </c:pt>
              </c:strCache>
            </c:strRef>
          </c:cat>
          <c:val>
            <c:numRef>
              <c:f>'слайд 7 (2)'!$C$12</c:f>
              <c:numCache>
                <c:formatCode>General</c:formatCode>
                <c:ptCount val="1"/>
                <c:pt idx="0">
                  <c:v>9.5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356576"/>
        <c:axId val="177360888"/>
      </c:barChart>
      <c:catAx>
        <c:axId val="1773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360888"/>
        <c:crosses val="autoZero"/>
        <c:auto val="1"/>
        <c:lblAlgn val="ctr"/>
        <c:lblOffset val="100"/>
        <c:noMultiLvlLbl val="0"/>
      </c:catAx>
      <c:valAx>
        <c:axId val="17736088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735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9313922968931"/>
          <c:y val="0.86509924952848227"/>
          <c:w val="0.67629723449790724"/>
          <c:h val="0.12904436700771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10186378693866E-2"/>
          <c:y val="0.1669607139517118"/>
          <c:w val="0.95100703857362801"/>
          <c:h val="0.4769818279679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7 (2)'!$B$10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89998498961989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7 (2)'!$A$11</c:f>
              <c:strCache>
                <c:ptCount val="1"/>
                <c:pt idx="0">
                  <c:v>Количество госпитализаций</c:v>
                </c:pt>
              </c:strCache>
            </c:strRef>
          </c:cat>
          <c:val>
            <c:numRef>
              <c:f>'слайд 7 (2)'!$B$11</c:f>
              <c:numCache>
                <c:formatCode>#,##0</c:formatCode>
                <c:ptCount val="1"/>
                <c:pt idx="0">
                  <c:v>152584</c:v>
                </c:pt>
              </c:numCache>
            </c:numRef>
          </c:val>
          <c:extLst/>
        </c:ser>
        <c:ser>
          <c:idx val="1"/>
          <c:order val="1"/>
          <c:tx>
            <c:strRef>
              <c:f>'слайд 7 (2)'!$C$10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9373829740016351E-17"/>
                  <c:y val="1.26665665974660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7 (2)'!$A$11</c:f>
              <c:strCache>
                <c:ptCount val="1"/>
                <c:pt idx="0">
                  <c:v>Количество госпитализаций</c:v>
                </c:pt>
              </c:strCache>
            </c:strRef>
          </c:cat>
          <c:val>
            <c:numRef>
              <c:f>'слайд 7 (2)'!$C$11</c:f>
              <c:numCache>
                <c:formatCode>#,##0</c:formatCode>
                <c:ptCount val="1"/>
                <c:pt idx="0">
                  <c:v>153567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920448"/>
        <c:axId val="178924368"/>
      </c:barChart>
      <c:catAx>
        <c:axId val="1789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924368"/>
        <c:crosses val="autoZero"/>
        <c:auto val="1"/>
        <c:lblAlgn val="ctr"/>
        <c:lblOffset val="100"/>
        <c:noMultiLvlLbl val="0"/>
      </c:catAx>
      <c:valAx>
        <c:axId val="17892436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7892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Структура причин госпитализации </a:t>
            </a:r>
            <a:endParaRPr lang="ru-RU" dirty="0">
              <a:effectLst/>
            </a:endParaRPr>
          </a:p>
          <a:p>
            <a:pPr>
              <a:defRPr/>
            </a:pPr>
            <a:r>
              <a:rPr lang="ru-RU" sz="1800" b="1" i="0" baseline="0" dirty="0">
                <a:effectLst/>
              </a:rPr>
              <a:t>в дневной стационар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27380857075352888"/>
          <c:y val="0.10708058920075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45524437122461E-2"/>
          <c:y val="8.9425434041952495E-2"/>
          <c:w val="0.95167490389895659"/>
          <c:h val="0.67309804040723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10 дс'!$B$13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10 дс'!$A$14:$A$18</c:f>
              <c:strCache>
                <c:ptCount val="5"/>
                <c:pt idx="0">
                  <c:v>болезни системы 
кровообращения</c:v>
                </c:pt>
                <c:pt idx="1">
                  <c:v>беременность, 
роды и послеродовой период</c:v>
                </c:pt>
                <c:pt idx="2">
                  <c:v>злокачественные новообразования</c:v>
                </c:pt>
                <c:pt idx="3">
                  <c:v>болезни нервной системы</c:v>
                </c:pt>
                <c:pt idx="4">
                  <c:v>болезни костно-
мышечной системы</c:v>
                </c:pt>
              </c:strCache>
            </c:strRef>
          </c:cat>
          <c:val>
            <c:numRef>
              <c:f>'слайд 10 дс'!$B$14:$B$18</c:f>
              <c:numCache>
                <c:formatCode>0%</c:formatCode>
                <c:ptCount val="5"/>
                <c:pt idx="0">
                  <c:v>0.22</c:v>
                </c:pt>
                <c:pt idx="1">
                  <c:v>0.11</c:v>
                </c:pt>
                <c:pt idx="2">
                  <c:v>0.17</c:v>
                </c:pt>
                <c:pt idx="3">
                  <c:v>0.06</c:v>
                </c:pt>
                <c:pt idx="4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'слайд 10 дс'!$C$13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10 дс'!$A$14:$A$18</c:f>
              <c:strCache>
                <c:ptCount val="5"/>
                <c:pt idx="0">
                  <c:v>болезни системы 
кровообращения</c:v>
                </c:pt>
                <c:pt idx="1">
                  <c:v>беременность, 
роды и послеродовой период</c:v>
                </c:pt>
                <c:pt idx="2">
                  <c:v>злокачественные новообразования</c:v>
                </c:pt>
                <c:pt idx="3">
                  <c:v>болезни нервной системы</c:v>
                </c:pt>
                <c:pt idx="4">
                  <c:v>болезни костно-
мышечной системы</c:v>
                </c:pt>
              </c:strCache>
            </c:strRef>
          </c:cat>
          <c:val>
            <c:numRef>
              <c:f>'слайд 10 дс'!$C$14:$C$18</c:f>
              <c:numCache>
                <c:formatCode>0%</c:formatCode>
                <c:ptCount val="5"/>
                <c:pt idx="0">
                  <c:v>0.23</c:v>
                </c:pt>
                <c:pt idx="1">
                  <c:v>0.1</c:v>
                </c:pt>
                <c:pt idx="2">
                  <c:v>0.17</c:v>
                </c:pt>
                <c:pt idx="3">
                  <c:v>0.08</c:v>
                </c:pt>
                <c:pt idx="4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0"/>
        <c:axId val="178926720"/>
        <c:axId val="178919272"/>
      </c:barChart>
      <c:catAx>
        <c:axId val="1789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919272"/>
        <c:crosses val="autoZero"/>
        <c:auto val="1"/>
        <c:lblAlgn val="ctr"/>
        <c:lblOffset val="100"/>
        <c:noMultiLvlLbl val="0"/>
      </c:catAx>
      <c:valAx>
        <c:axId val="178919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89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43661494222575"/>
          <c:y val="0.83540683557604456"/>
          <c:w val="0.28389060083503026"/>
          <c:h val="0.13303522989334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10186378693866E-2"/>
          <c:y val="0.1669607139517118"/>
          <c:w val="0.95100703857362801"/>
          <c:h val="0.4769818279679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7'!$B$10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91829900795711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7'!$A$12</c:f>
              <c:strCache>
                <c:ptCount val="1"/>
                <c:pt idx="0">
                  <c:v>млрд.руб.</c:v>
                </c:pt>
              </c:strCache>
            </c:strRef>
          </c:cat>
          <c:val>
            <c:numRef>
              <c:f>'слайд 7'!$B$12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/>
        </c:ser>
        <c:ser>
          <c:idx val="1"/>
          <c:order val="1"/>
          <c:tx>
            <c:strRef>
              <c:f>'слайд 7'!$C$10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7853453398089584E-17"/>
                  <c:y val="1.2442173285184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7'!$A$12</c:f>
              <c:strCache>
                <c:ptCount val="1"/>
                <c:pt idx="0">
                  <c:v>млрд.руб.</c:v>
                </c:pt>
              </c:strCache>
            </c:strRef>
          </c:cat>
          <c:val>
            <c:numRef>
              <c:f>'слайд 7'!$C$12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922016"/>
        <c:axId val="178920056"/>
      </c:barChart>
      <c:catAx>
        <c:axId val="17892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920056"/>
        <c:crosses val="autoZero"/>
        <c:auto val="1"/>
        <c:lblAlgn val="ctr"/>
        <c:lblOffset val="100"/>
        <c:noMultiLvlLbl val="0"/>
      </c:catAx>
      <c:valAx>
        <c:axId val="17892005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892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1150387929545378"/>
          <c:w val="0.67629723449790724"/>
          <c:h val="0.12904436700771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10186378693866E-2"/>
          <c:y val="0.1669607139517118"/>
          <c:w val="0.95100703857362801"/>
          <c:h val="0.4769818279679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7'!$B$10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011402134712423E-3"/>
                  <c:y val="1.89694462465141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58 484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7'!$A$11</c:f>
              <c:strCache>
                <c:ptCount val="1"/>
                <c:pt idx="0">
                  <c:v>Количество госпитализаций</c:v>
                </c:pt>
              </c:strCache>
            </c:strRef>
          </c:cat>
          <c:val>
            <c:numRef>
              <c:f>'слайд 7'!$B$11</c:f>
              <c:numCache>
                <c:formatCode>#,##0</c:formatCode>
                <c:ptCount val="1"/>
                <c:pt idx="0">
                  <c:v>49173</c:v>
                </c:pt>
              </c:numCache>
            </c:numRef>
          </c:val>
          <c:extLst/>
        </c:ser>
        <c:ser>
          <c:idx val="1"/>
          <c:order val="1"/>
          <c:tx>
            <c:strRef>
              <c:f>'слайд 7'!$C$10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3570690679617917E-16"/>
                  <c:y val="1.5807871872095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7'!$A$11</c:f>
              <c:strCache>
                <c:ptCount val="1"/>
                <c:pt idx="0">
                  <c:v>Количество госпитализаций</c:v>
                </c:pt>
              </c:strCache>
            </c:strRef>
          </c:cat>
          <c:val>
            <c:numRef>
              <c:f>'слайд 7'!$C$11</c:f>
              <c:numCache>
                <c:formatCode>#,##0</c:formatCode>
                <c:ptCount val="1"/>
                <c:pt idx="0">
                  <c:v>63189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432576"/>
        <c:axId val="178432968"/>
      </c:barChart>
      <c:catAx>
        <c:axId val="17843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32968"/>
        <c:crosses val="autoZero"/>
        <c:auto val="1"/>
        <c:lblAlgn val="ctr"/>
        <c:lblOffset val="100"/>
        <c:noMultiLvlLbl val="0"/>
      </c:catAx>
      <c:valAx>
        <c:axId val="17843296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7843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8429832"/>
        <c:axId val="178430224"/>
      </c:barChart>
      <c:catAx>
        <c:axId val="178429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78430224"/>
        <c:crosses val="autoZero"/>
        <c:auto val="1"/>
        <c:lblAlgn val="ctr"/>
        <c:lblOffset val="100"/>
        <c:tickLblSkip val="1"/>
        <c:noMultiLvlLbl val="0"/>
      </c:catAx>
      <c:valAx>
        <c:axId val="1784302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784298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960295786708226"/>
          <c:y val="9.5272850910163978E-2"/>
          <c:w val="0.4036172299930807"/>
          <c:h val="9.008404514141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</a:rPr>
              <a:t>2022 </a:t>
            </a:r>
          </a:p>
          <a:p>
            <a:pPr>
              <a:defRPr sz="1600"/>
            </a:pPr>
            <a:r>
              <a:rPr lang="ru-RU" sz="1600" dirty="0" smtClean="0">
                <a:solidFill>
                  <a:schemeClr val="tx1"/>
                </a:solidFill>
              </a:rPr>
              <a:t>30 медицинских организаций</a:t>
            </a:r>
          </a:p>
          <a:p>
            <a:pPr>
              <a:defRPr sz="1600"/>
            </a:pPr>
            <a:r>
              <a:rPr lang="ru-RU" sz="1600" dirty="0" smtClean="0">
                <a:solidFill>
                  <a:schemeClr val="tx1"/>
                </a:solidFill>
              </a:rPr>
              <a:t> 50,6 </a:t>
            </a:r>
            <a:r>
              <a:rPr lang="ru-RU" sz="1400" dirty="0">
                <a:solidFill>
                  <a:schemeClr val="tx1"/>
                </a:solidFill>
              </a:rPr>
              <a:t>млн.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2022, млн. руб.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ОГАУЗ "Поликлиника ТНЦ СО РАН"</c:v>
                </c:pt>
                <c:pt idx="1">
                  <c:v>ОГАУЗ "Поликлиника № 1"</c:v>
                </c:pt>
                <c:pt idx="2">
                  <c:v>ОГАУЗ "Поликлиника № 10"</c:v>
                </c:pt>
                <c:pt idx="3">
                  <c:v>ОГАУЗ "БСМП"</c:v>
                </c:pt>
                <c:pt idx="4">
                  <c:v>ОГАУЗ  "МСЧ  "Строитель "</c:v>
                </c:pt>
                <c:pt idx="5">
                  <c:v>ОГАУЗ "Поликлиника № 4"</c:v>
                </c:pt>
                <c:pt idx="6">
                  <c:v>ОГАУЗ "Кривошеинская РБ"</c:v>
                </c:pt>
                <c:pt idx="7">
                  <c:v>ОГБУЗ "Чаинская РБ"</c:v>
                </c:pt>
                <c:pt idx="8">
                  <c:v>ОГАУЗ "Станция скорой мед помощи"</c:v>
                </c:pt>
                <c:pt idx="9">
                  <c:v>ОГАУЗ "ГКБ № 3 им. Б.И. Альперовича"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1.7</c:v>
                </c:pt>
                <c:pt idx="1">
                  <c:v>1.8</c:v>
                </c:pt>
                <c:pt idx="2">
                  <c:v>2</c:v>
                </c:pt>
                <c:pt idx="3">
                  <c:v>2.1</c:v>
                </c:pt>
                <c:pt idx="4">
                  <c:v>3</c:v>
                </c:pt>
                <c:pt idx="5">
                  <c:v>4.3</c:v>
                </c:pt>
                <c:pt idx="6">
                  <c:v>4.7</c:v>
                </c:pt>
                <c:pt idx="7">
                  <c:v>5</c:v>
                </c:pt>
                <c:pt idx="8">
                  <c:v>5.3</c:v>
                </c:pt>
                <c:pt idx="9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434536"/>
        <c:axId val="178433752"/>
      </c:barChart>
      <c:catAx>
        <c:axId val="178434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33752"/>
        <c:crosses val="autoZero"/>
        <c:auto val="1"/>
        <c:lblAlgn val="ctr"/>
        <c:lblOffset val="100"/>
        <c:noMultiLvlLbl val="0"/>
      </c:catAx>
      <c:valAx>
        <c:axId val="178433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34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01803626910912"/>
          <c:y val="3.5843829018905288E-2"/>
          <c:w val="0.6495652071486463"/>
          <c:h val="0.858359459573451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718121470953416"/>
                  <c:y val="9.31207149451466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5A08F9B1-29F9-4F93-9FD1-CE31137546A8}" type="CATEGORYNAME">
                      <a:rPr lang="ru-RU" sz="1800" b="1" smtClean="0">
                        <a:solidFill>
                          <a:schemeClr val="bg1"/>
                        </a:solidFill>
                        <a:latin typeface="+mj-lt"/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+mj-lt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5141006075841"/>
                      <c:h val="0.1971297622227622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0320296619448634E-2"/>
                  <c:y val="-0.2226750658930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84F96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1996056F-CEBF-4CF7-917D-76260907BB49}" type="CATEGORYNAME">
                      <a:rPr lang="ru-RU" sz="2000" b="1" smtClean="0">
                        <a:solidFill>
                          <a:srgbClr val="084F96"/>
                        </a:solidFill>
                      </a:rPr>
                      <a:pPr>
                        <a:defRPr sz="1800" b="1">
                          <a:solidFill>
                            <a:srgbClr val="084F96"/>
                          </a:solidFill>
                          <a:latin typeface="+mj-lt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84F96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16414558964881"/>
                      <c:h val="0.150809997127954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9.2525631164293881E-2"/>
                  <c:y val="-4.47449938374877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84F96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2000" baseline="0" dirty="0" smtClean="0">
                        <a:solidFill>
                          <a:srgbClr val="084F96"/>
                        </a:solidFill>
                      </a:rPr>
                      <a:t>16 %</a:t>
                    </a:r>
                    <a:endParaRPr lang="en-US" sz="2000" dirty="0">
                      <a:solidFill>
                        <a:srgbClr val="084F9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84F96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83613432127109"/>
                  <c:y val="2.98783096305906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84F96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1800" b="1" baseline="0" dirty="0" smtClean="0">
                        <a:solidFill>
                          <a:srgbClr val="084F96"/>
                        </a:solidFill>
                        <a:latin typeface="+mj-lt"/>
                      </a:rPr>
                      <a:t>10 %</a:t>
                    </a:r>
                    <a:endParaRPr lang="en-US" sz="1800" b="1" dirty="0">
                      <a:solidFill>
                        <a:srgbClr val="084F96"/>
                      </a:solidFill>
                      <a:latin typeface="+mj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84F96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01733611183971"/>
                      <c:h val="6.6581241727806426E-2"/>
                    </c:manualLayout>
                  </c15:layout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755961247663029E-2"/>
                  <c:y val="6.53616266622213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5 %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84F96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Лист2!$A$3:$A$8</c:f>
              <c:strCache>
                <c:ptCount val="6"/>
                <c:pt idx="0">
                  <c:v>Ханты-Мансийский автономный
округ - Югра</c:v>
                </c:pt>
                <c:pt idx="1">
                  <c:v>Иные субъекты РФ</c:v>
                </c:pt>
                <c:pt idx="2">
                  <c:v>Кемеровская область</c:v>
                </c:pt>
                <c:pt idx="3">
                  <c:v>г.Москва и  г. Санкт-Петербург</c:v>
                </c:pt>
                <c:pt idx="4">
                  <c:v>Новосибирская область</c:v>
                </c:pt>
                <c:pt idx="5">
                  <c:v> Алтайский край</c:v>
                </c:pt>
              </c:strCache>
            </c:strRef>
          </c:cat>
          <c:val>
            <c:numRef>
              <c:f>Лист2!$B$3:$B$8</c:f>
              <c:numCache>
                <c:formatCode>General</c:formatCode>
                <c:ptCount val="6"/>
                <c:pt idx="0">
                  <c:v>183</c:v>
                </c:pt>
                <c:pt idx="1">
                  <c:v>152.89999999999998</c:v>
                </c:pt>
                <c:pt idx="2">
                  <c:v>50</c:v>
                </c:pt>
                <c:pt idx="3">
                  <c:v>46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6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2023 </a:t>
            </a:r>
          </a:p>
          <a:p>
            <a:pPr algn="ctr" rtl="0">
              <a:defRPr lang="ru-RU" sz="1600" dirty="0" smtClean="0">
                <a:solidFill>
                  <a:schemeClr val="tx1"/>
                </a:solidFill>
              </a:defRPr>
            </a:pPr>
            <a:r>
              <a:rPr lang="ru-RU" sz="16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медицинские организации</a:t>
            </a:r>
          </a:p>
          <a:p>
            <a:pPr algn="ctr" rtl="0">
              <a:defRPr lang="ru-RU" sz="1600" dirty="0" smtClean="0">
                <a:solidFill>
                  <a:schemeClr val="tx1"/>
                </a:solidFill>
              </a:defRPr>
            </a:pPr>
            <a:r>
              <a:rPr lang="ru-RU" sz="16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42,6 </a:t>
            </a:r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млн. рублей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6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2023, млн. руб.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ОГАУЗ "МСЧ "Строитель"</c:v>
                </c:pt>
                <c:pt idx="1">
                  <c:v>ОГАУЗ "Светленская РБ"</c:v>
                </c:pt>
                <c:pt idx="2">
                  <c:v>ОГБУЗ "ДИБ  им.Г.Е.Сибирцева"</c:v>
                </c:pt>
                <c:pt idx="3">
                  <c:v>ОГАУЗ "Больница № 2"</c:v>
                </c:pt>
                <c:pt idx="4">
                  <c:v>ОГАУЗ "Стрежевская ГБ"</c:v>
                </c:pt>
                <c:pt idx="5">
                  <c:v>ОГБУЗ "Чаинская РБ"</c:v>
                </c:pt>
                <c:pt idx="6">
                  <c:v>ОГАУЗ "БСМП"</c:v>
                </c:pt>
                <c:pt idx="7">
                  <c:v>ОГАУЗ "Детская городская больница № 2"</c:v>
                </c:pt>
                <c:pt idx="8">
                  <c:v>ОГАУЗ "Поликлиника ТНЦ СО РАН"</c:v>
                </c:pt>
                <c:pt idx="9">
                  <c:v>ОГАУЗ "Станция скорой мед. помощи"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  <c:pt idx="3">
                  <c:v>1.4</c:v>
                </c:pt>
                <c:pt idx="4">
                  <c:v>1.4</c:v>
                </c:pt>
                <c:pt idx="5">
                  <c:v>1.5</c:v>
                </c:pt>
                <c:pt idx="6">
                  <c:v>1.5</c:v>
                </c:pt>
                <c:pt idx="7">
                  <c:v>1.9</c:v>
                </c:pt>
                <c:pt idx="8">
                  <c:v>2.1</c:v>
                </c:pt>
                <c:pt idx="9">
                  <c:v>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435712"/>
        <c:axId val="178436104"/>
      </c:barChart>
      <c:catAx>
        <c:axId val="17843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36104"/>
        <c:crosses val="autoZero"/>
        <c:auto val="1"/>
        <c:lblAlgn val="ctr"/>
        <c:lblOffset val="100"/>
        <c:noMultiLvlLbl val="0"/>
      </c:catAx>
      <c:valAx>
        <c:axId val="178436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3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15886442953462E-2"/>
          <c:w val="0.96512270559924751"/>
          <c:h val="0.86575944153406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BB1D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DAB99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D0-44AE-8B24-8B97256ADC3A}"/>
              </c:ext>
            </c:extLst>
          </c:dPt>
          <c:dLbls>
            <c:dLbl>
              <c:idx val="0"/>
              <c:layout>
                <c:manualLayout>
                  <c:x val="1.971378788015982E-2"/>
                  <c:y val="-1.3877787807814457E-17"/>
                </c:manualLayout>
              </c:layout>
              <c:tx>
                <c:rich>
                  <a:bodyPr/>
                  <a:lstStyle/>
                  <a:p>
                    <a:fld id="{00CABBBD-1F32-41F8-BD90-8908404FD5B3}" type="VALUE">
                      <a:rPr lang="en-US" sz="1800">
                        <a:latin typeface="+mn-lt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88233688586828"/>
                      <c:h val="0.109046608228299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8B8E4456-CA23-468D-9437-385CA25BF257}" type="VALUE">
                      <a:rPr lang="en-US">
                        <a:latin typeface="+mn-lt"/>
                      </a:rPr>
                      <a:pPr algn="ctr" rtl="0">
                        <a:defRPr lang="ru-RU"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5359951258822"/>
                      <c:h val="0.1090466082282991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26692.9</c:v>
                </c:pt>
                <c:pt idx="1">
                  <c:v>26781.1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D0-44AE-8B24-8B97256AD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20"/>
        <c:axId val="499300376"/>
        <c:axId val="499299592"/>
      </c:barChart>
      <c:catAx>
        <c:axId val="49930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299592"/>
        <c:crosses val="autoZero"/>
        <c:auto val="1"/>
        <c:lblAlgn val="ctr"/>
        <c:lblOffset val="100"/>
        <c:noMultiLvlLbl val="0"/>
      </c:catAx>
      <c:valAx>
        <c:axId val="499299592"/>
        <c:scaling>
          <c:orientation val="minMax"/>
          <c:min val="0"/>
        </c:scaling>
        <c:delete val="1"/>
        <c:axPos val="l"/>
        <c:numFmt formatCode="#\ ##0.0" sourceLinked="1"/>
        <c:majorTickMark val="out"/>
        <c:minorTickMark val="none"/>
        <c:tickLblPos val="nextTo"/>
        <c:crossAx val="499300376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16105769230768E-2"/>
          <c:y val="0.17579906743032517"/>
          <c:w val="0.91736778846153844"/>
          <c:h val="0.78547936589508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8519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BB1D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DAB99"/>
              </a:solidFill>
              <a:ln>
                <a:solidFill>
                  <a:srgbClr val="FDAB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FC-4DD0-86C1-02034F88F240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22710265135553"/>
                      <c:h val="0.1060345807191390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807870424288881E-2"/>
                  <c:y val="4.51700396225921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03497307564444"/>
                      <c:h val="0.106034580719139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26687.599999999999</c:v>
                </c:pt>
                <c:pt idx="1">
                  <c:v>27330.6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FC-4DD0-86C1-02034F88F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99307432"/>
        <c:axId val="499307824"/>
      </c:barChart>
      <c:catAx>
        <c:axId val="49930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307824"/>
        <c:crosses val="autoZero"/>
        <c:auto val="1"/>
        <c:lblAlgn val="ctr"/>
        <c:lblOffset val="100"/>
        <c:noMultiLvlLbl val="0"/>
      </c:catAx>
      <c:valAx>
        <c:axId val="499307824"/>
        <c:scaling>
          <c:orientation val="minMax"/>
          <c:min val="0"/>
        </c:scaling>
        <c:delete val="1"/>
        <c:axPos val="l"/>
        <c:numFmt formatCode="#\ ##0.0" sourceLinked="1"/>
        <c:majorTickMark val="out"/>
        <c:minorTickMark val="none"/>
        <c:tickLblPos val="nextTo"/>
        <c:crossAx val="49930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58059723210977E-2"/>
          <c:y val="0.25824975801794325"/>
          <c:w val="0.81768388055357799"/>
          <c:h val="0.6707315585271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C8B7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6.9</c:v>
                </c:pt>
                <c:pt idx="1">
                  <c:v>7.9</c:v>
                </c:pt>
                <c:pt idx="2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100"/>
        <c:axId val="184697728"/>
        <c:axId val="184699296"/>
      </c:barChart>
      <c:catAx>
        <c:axId val="184697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699296"/>
        <c:crosses val="autoZero"/>
        <c:auto val="1"/>
        <c:lblAlgn val="ctr"/>
        <c:lblOffset val="100"/>
        <c:noMultiLvlLbl val="0"/>
      </c:catAx>
      <c:valAx>
        <c:axId val="18469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697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58059723210977E-2"/>
          <c:y val="0.18400318911264099"/>
          <c:w val="0.81768388055357799"/>
          <c:h val="0.75816723716624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3B8DBF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noFill/>
              <a:ln w="28575">
                <a:solidFill>
                  <a:srgbClr val="FC8B74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2562311460402"/>
                      <c:h val="0.120058023027302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9.8000000000000007</c:v>
                </c:pt>
                <c:pt idx="2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81"/>
        <c:axId val="184702040"/>
        <c:axId val="184699688"/>
      </c:barChart>
      <c:catAx>
        <c:axId val="184702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699688"/>
        <c:crosses val="autoZero"/>
        <c:auto val="1"/>
        <c:lblAlgn val="ctr"/>
        <c:lblOffset val="100"/>
        <c:noMultiLvlLbl val="0"/>
      </c:catAx>
      <c:valAx>
        <c:axId val="184699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702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58059723210977E-2"/>
          <c:y val="0.25824975801794325"/>
          <c:w val="0.81768388055357799"/>
          <c:h val="0.6707315585271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C8B7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\ ##0.0">
                  <c:v>2</c:v>
                </c:pt>
                <c:pt idx="1">
                  <c:v>2.2999999999999998</c:v>
                </c:pt>
                <c:pt idx="2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100"/>
        <c:axId val="184702432"/>
        <c:axId val="184700472"/>
      </c:barChart>
      <c:catAx>
        <c:axId val="184702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700472"/>
        <c:crosses val="autoZero"/>
        <c:auto val="1"/>
        <c:lblAlgn val="ctr"/>
        <c:lblOffset val="100"/>
        <c:noMultiLvlLbl val="0"/>
      </c:catAx>
      <c:valAx>
        <c:axId val="18470047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847024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58059723210977E-2"/>
          <c:y val="0.36286045074644208"/>
          <c:w val="0.81768388055357799"/>
          <c:h val="0.579309873362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3B8DBF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noFill/>
              <a:ln w="28575">
                <a:solidFill>
                  <a:srgbClr val="FC8B74"/>
                </a:solidFill>
              </a:ln>
              <a:effectLst/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011680890673623"/>
                      <c:h val="0.1926967553554956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1.4670061514501942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11680890673623"/>
                      <c:h val="0.1446881761064600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3148385353894902E-2"/>
                  <c:y val="-3.7261956246835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83938693757857"/>
                      <c:h val="0.1744977411039279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49173</c:v>
                </c:pt>
                <c:pt idx="1">
                  <c:v>58484</c:v>
                </c:pt>
                <c:pt idx="2">
                  <c:v>63189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81"/>
        <c:axId val="184703216"/>
        <c:axId val="184704000"/>
      </c:barChart>
      <c:catAx>
        <c:axId val="184703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704000"/>
        <c:crosses val="autoZero"/>
        <c:auto val="1"/>
        <c:lblAlgn val="ctr"/>
        <c:lblOffset val="100"/>
        <c:noMultiLvlLbl val="0"/>
      </c:catAx>
      <c:valAx>
        <c:axId val="1847040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47032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58059723210977E-2"/>
          <c:y val="0.33689272150953514"/>
          <c:w val="0.81768388055357799"/>
          <c:h val="0.59208865116733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C8B7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5868203846909266"/>
                      <c:h val="0.14905136810909614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\ ##0.0">
                  <c:v>2.4</c:v>
                </c:pt>
                <c:pt idx="1">
                  <c:v>1.8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100"/>
        <c:axId val="181559248"/>
        <c:axId val="181560816"/>
      </c:barChart>
      <c:catAx>
        <c:axId val="181559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560816"/>
        <c:crosses val="autoZero"/>
        <c:auto val="1"/>
        <c:lblAlgn val="ctr"/>
        <c:lblOffset val="100"/>
        <c:noMultiLvlLbl val="0"/>
      </c:catAx>
      <c:valAx>
        <c:axId val="18156081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815592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58059723210977E-2"/>
          <c:y val="0.25824975801794325"/>
          <c:w val="0.81768388055357799"/>
          <c:h val="0.6707315585271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C8B7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\ ##0.0">
                  <c:v>1.1000000000000001</c:v>
                </c:pt>
                <c:pt idx="1">
                  <c:v>1.2</c:v>
                </c:pt>
                <c:pt idx="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100"/>
        <c:axId val="181560424"/>
        <c:axId val="181565520"/>
      </c:barChart>
      <c:catAx>
        <c:axId val="181560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565520"/>
        <c:crosses val="autoZero"/>
        <c:auto val="1"/>
        <c:lblAlgn val="ctr"/>
        <c:lblOffset val="100"/>
        <c:noMultiLvlLbl val="0"/>
      </c:catAx>
      <c:valAx>
        <c:axId val="18156552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815604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97821064098346E-2"/>
          <c:y val="4.6560689161048656E-2"/>
          <c:w val="0.93660435787180329"/>
          <c:h val="0.48125788232139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Лист3!$B$15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6414545743662151E-17"/>
                  <c:y val="1.91559611993743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22122515141548E-2"/>
                      <c:h val="0.136645856555536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3.83119223987486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Лист3!$A$16:$A$17</c:f>
              <c:strCache>
                <c:ptCount val="2"/>
                <c:pt idx="0">
                  <c:v>Количество обращений (посещений) </c:v>
                </c:pt>
                <c:pt idx="1">
                  <c:v>млрд.руб.</c:v>
                </c:pt>
              </c:strCache>
            </c:strRef>
          </c:cat>
          <c:val>
            <c:numRef>
              <c:f>Лист3!$B$16:$B$17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7.9</c:v>
                </c:pt>
              </c:numCache>
            </c:numRef>
          </c:val>
        </c:ser>
        <c:ser>
          <c:idx val="1"/>
          <c:order val="1"/>
          <c:tx>
            <c:strRef>
              <c:f>Лист3!$C$15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76324019347242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56581829746486E-16"/>
                  <c:y val="3.8311922398748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Лист3!$A$16:$A$17</c:f>
              <c:strCache>
                <c:ptCount val="2"/>
                <c:pt idx="0">
                  <c:v>Количество обращений (посещений) </c:v>
                </c:pt>
                <c:pt idx="1">
                  <c:v>млрд.руб.</c:v>
                </c:pt>
              </c:strCache>
            </c:strRef>
          </c:cat>
          <c:val>
            <c:numRef>
              <c:f>Лист3!$C$16:$C$17</c:f>
              <c:numCache>
                <c:formatCode>General</c:formatCode>
                <c:ptCount val="2"/>
                <c:pt idx="0">
                  <c:v>10.199999999999999</c:v>
                </c:pt>
                <c:pt idx="1">
                  <c:v>8.8000000000000007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46124608"/>
        <c:axId val="146126176"/>
      </c:barChart>
      <c:catAx>
        <c:axId val="14612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46126176"/>
        <c:crosses val="autoZero"/>
        <c:auto val="1"/>
        <c:lblAlgn val="ctr"/>
        <c:lblOffset val="100"/>
        <c:noMultiLvlLbl val="0"/>
      </c:catAx>
      <c:valAx>
        <c:axId val="14612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12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105265990207138"/>
          <c:y val="0.77551007787476789"/>
          <c:w val="0.23090394487927565"/>
          <c:h val="8.8356466813244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A221F-C5DE-45C9-857E-8DDB7B92464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042A99D-FED9-4406-8F2D-BAE51CBB435A}">
      <dgm:prSet phldrT="[Текст]" custT="1"/>
      <dgm:spPr/>
      <dgm:t>
        <a:bodyPr/>
        <a:lstStyle/>
        <a:p>
          <a:r>
            <a:rPr lang="ru-RU" sz="2000" b="1" dirty="0" smtClean="0"/>
            <a:t>1 573,3 млн. рублей,  </a:t>
          </a:r>
        </a:p>
        <a:p>
          <a:r>
            <a:rPr lang="ru-RU" sz="2000" b="1" dirty="0" smtClean="0">
              <a:solidFill>
                <a:schemeClr val="tx1"/>
              </a:solidFill>
            </a:rPr>
            <a:t>20,</a:t>
          </a:r>
          <a:r>
            <a:rPr lang="en-US" sz="2000" b="1" dirty="0" smtClean="0">
              <a:solidFill>
                <a:schemeClr val="tx1"/>
              </a:solidFill>
            </a:rPr>
            <a:t>1</a:t>
          </a:r>
          <a:r>
            <a:rPr lang="ru-RU" sz="2000" b="1" dirty="0" smtClean="0">
              <a:solidFill>
                <a:schemeClr val="tx1"/>
              </a:solidFill>
            </a:rPr>
            <a:t> тыс. случаев</a:t>
          </a:r>
          <a:endParaRPr lang="ru-RU" sz="2000" b="1" dirty="0">
            <a:solidFill>
              <a:schemeClr val="tx1"/>
            </a:solidFill>
          </a:endParaRPr>
        </a:p>
      </dgm:t>
    </dgm:pt>
    <dgm:pt modelId="{198E79F0-8FF6-4563-B952-89B93BA0C79F}" type="parTrans" cxnId="{3CE82534-40D5-4EF6-B18A-6B6A36D7FD4F}">
      <dgm:prSet/>
      <dgm:spPr/>
      <dgm:t>
        <a:bodyPr/>
        <a:lstStyle/>
        <a:p>
          <a:endParaRPr lang="ru-RU" sz="1800"/>
        </a:p>
      </dgm:t>
    </dgm:pt>
    <dgm:pt modelId="{0FD7FFFC-3E22-4D43-BC3D-7D054ADBE1F6}" type="sibTrans" cxnId="{3CE82534-40D5-4EF6-B18A-6B6A36D7FD4F}">
      <dgm:prSet/>
      <dgm:spPr/>
      <dgm:t>
        <a:bodyPr/>
        <a:lstStyle/>
        <a:p>
          <a:endParaRPr lang="ru-RU" sz="1800"/>
        </a:p>
      </dgm:t>
    </dgm:pt>
    <dgm:pt modelId="{41D202FE-98D7-463E-A56B-9F0C280E1FDE}">
      <dgm:prSet phldrT="[Текст]" custT="1"/>
      <dgm:spPr/>
      <dgm:t>
        <a:bodyPr/>
        <a:lstStyle/>
        <a:p>
          <a:r>
            <a:rPr lang="ru-RU" sz="2000" b="1" dirty="0" smtClean="0"/>
            <a:t>ТФОМС </a:t>
          </a:r>
          <a:r>
            <a:rPr lang="ru-RU" sz="1800" dirty="0" smtClean="0"/>
            <a:t>909,8 млн. рублей</a:t>
          </a:r>
        </a:p>
        <a:p>
          <a:r>
            <a:rPr lang="ru-RU" sz="1800" dirty="0" smtClean="0">
              <a:solidFill>
                <a:schemeClr val="tx1"/>
              </a:solidFill>
            </a:rPr>
            <a:t>1</a:t>
          </a:r>
          <a:r>
            <a:rPr lang="en-US" sz="1800" dirty="0" smtClean="0">
              <a:solidFill>
                <a:schemeClr val="tx1"/>
              </a:solidFill>
            </a:rPr>
            <a:t>2</a:t>
          </a:r>
          <a:r>
            <a:rPr lang="ru-RU" sz="1800" dirty="0" smtClean="0">
              <a:solidFill>
                <a:schemeClr val="tx1"/>
              </a:solidFill>
            </a:rPr>
            <a:t>,</a:t>
          </a:r>
          <a:r>
            <a:rPr lang="en-US" sz="1800" dirty="0" smtClean="0">
              <a:solidFill>
                <a:schemeClr val="tx1"/>
              </a:solidFill>
            </a:rPr>
            <a:t>8</a:t>
          </a:r>
          <a:r>
            <a:rPr lang="ru-RU" sz="1800" dirty="0" smtClean="0">
              <a:solidFill>
                <a:schemeClr val="tx1"/>
              </a:solidFill>
            </a:rPr>
            <a:t> тыс. случаев</a:t>
          </a:r>
          <a:endParaRPr lang="ru-RU" sz="1800" dirty="0">
            <a:solidFill>
              <a:schemeClr val="tx1"/>
            </a:solidFill>
          </a:endParaRPr>
        </a:p>
      </dgm:t>
    </dgm:pt>
    <dgm:pt modelId="{C2DA8EF1-CD7D-4825-9345-680C0580E584}" type="parTrans" cxnId="{922A7E6A-0E66-470C-9D81-418609F77F24}">
      <dgm:prSet/>
      <dgm:spPr/>
      <dgm:t>
        <a:bodyPr/>
        <a:lstStyle/>
        <a:p>
          <a:endParaRPr lang="ru-RU" sz="1800"/>
        </a:p>
      </dgm:t>
    </dgm:pt>
    <dgm:pt modelId="{FF956FBD-4FC1-4776-8A52-F8A48877126E}" type="sibTrans" cxnId="{922A7E6A-0E66-470C-9D81-418609F77F24}">
      <dgm:prSet/>
      <dgm:spPr/>
      <dgm:t>
        <a:bodyPr/>
        <a:lstStyle/>
        <a:p>
          <a:endParaRPr lang="ru-RU" sz="1800"/>
        </a:p>
      </dgm:t>
    </dgm:pt>
    <dgm:pt modelId="{98D550D0-FB0F-403C-8672-9AD229B16F5B}">
      <dgm:prSet phldrT="[Текст]" custT="1"/>
      <dgm:spPr/>
      <dgm:t>
        <a:bodyPr/>
        <a:lstStyle/>
        <a:p>
          <a:r>
            <a:rPr lang="ru-RU" sz="2000" b="1" dirty="0" smtClean="0"/>
            <a:t>ФГУ </a:t>
          </a:r>
          <a:r>
            <a:rPr lang="ru-RU" sz="2000" b="0" dirty="0" smtClean="0"/>
            <a:t>663,5</a:t>
          </a:r>
          <a:r>
            <a:rPr lang="ru-RU" sz="1800" b="0" dirty="0" smtClean="0"/>
            <a:t> </a:t>
          </a:r>
          <a:r>
            <a:rPr lang="ru-RU" sz="1800" dirty="0" smtClean="0"/>
            <a:t>млн. рублей</a:t>
          </a:r>
        </a:p>
        <a:p>
          <a:r>
            <a:rPr lang="ru-RU" sz="1800" dirty="0" smtClean="0"/>
            <a:t>7,3 тыс. случаев</a:t>
          </a:r>
          <a:endParaRPr lang="ru-RU" sz="1800" dirty="0"/>
        </a:p>
      </dgm:t>
    </dgm:pt>
    <dgm:pt modelId="{9C8C4696-81DC-4EE6-87D3-18A26EE70DFD}" type="parTrans" cxnId="{A38192D4-B370-4FAA-85AD-C7E46CB7BC6E}">
      <dgm:prSet/>
      <dgm:spPr/>
      <dgm:t>
        <a:bodyPr/>
        <a:lstStyle/>
        <a:p>
          <a:endParaRPr lang="ru-RU" sz="1800"/>
        </a:p>
      </dgm:t>
    </dgm:pt>
    <dgm:pt modelId="{BA6A268B-2C8E-4D76-AC4D-8F0056C8A2E5}" type="sibTrans" cxnId="{A38192D4-B370-4FAA-85AD-C7E46CB7BC6E}">
      <dgm:prSet/>
      <dgm:spPr/>
      <dgm:t>
        <a:bodyPr/>
        <a:lstStyle/>
        <a:p>
          <a:endParaRPr lang="ru-RU" sz="1800"/>
        </a:p>
      </dgm:t>
    </dgm:pt>
    <dgm:pt modelId="{ECAD2D09-D4DE-4DCF-BA03-A8B61826F941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C00000"/>
              </a:solidFill>
            </a:rPr>
            <a:t>Кемеровская область</a:t>
          </a:r>
          <a:r>
            <a:rPr lang="ru-RU" sz="18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- 671 млн. рублей, </a:t>
          </a:r>
          <a:r>
            <a:rPr lang="ru-RU" sz="1600" dirty="0" smtClean="0">
              <a:solidFill>
                <a:schemeClr val="tx1"/>
              </a:solidFill>
            </a:rPr>
            <a:t>8,3 тыс. случаев</a:t>
          </a:r>
        </a:p>
      </dgm:t>
    </dgm:pt>
    <dgm:pt modelId="{29229A66-CB86-4EDC-921C-AA7A1864BC01}" type="parTrans" cxnId="{B3F357BC-E111-4B79-AA28-D73B46DCDB05}">
      <dgm:prSet/>
      <dgm:spPr/>
      <dgm:t>
        <a:bodyPr/>
        <a:lstStyle/>
        <a:p>
          <a:endParaRPr lang="ru-RU" sz="1800"/>
        </a:p>
      </dgm:t>
    </dgm:pt>
    <dgm:pt modelId="{26B9F5FB-C29A-4EEA-A174-633BBF23BF26}" type="sibTrans" cxnId="{B3F357BC-E111-4B79-AA28-D73B46DCDB05}">
      <dgm:prSet/>
      <dgm:spPr/>
      <dgm:t>
        <a:bodyPr/>
        <a:lstStyle/>
        <a:p>
          <a:endParaRPr lang="ru-RU" sz="1800"/>
        </a:p>
      </dgm:t>
    </dgm:pt>
    <dgm:pt modelId="{0135080E-4306-4C30-8D93-E137C186D96A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C00000"/>
              </a:solidFill>
            </a:rPr>
            <a:t>Новосибирская область</a:t>
          </a:r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dirty="0" smtClean="0"/>
            <a:t>-</a:t>
          </a:r>
          <a:r>
            <a:rPr lang="en-US" sz="1600" dirty="0" smtClean="0"/>
            <a:t> </a:t>
          </a:r>
          <a:r>
            <a:rPr lang="ru-RU" sz="1600" dirty="0" smtClean="0"/>
            <a:t>50 млн. рублей, </a:t>
          </a:r>
          <a:r>
            <a:rPr lang="ru-RU" sz="1600" dirty="0" smtClean="0">
              <a:solidFill>
                <a:schemeClr val="tx1"/>
              </a:solidFill>
            </a:rPr>
            <a:t>700 случаев</a:t>
          </a:r>
        </a:p>
      </dgm:t>
    </dgm:pt>
    <dgm:pt modelId="{4B17D48B-4433-4D39-8798-B3C5251EA109}" type="parTrans" cxnId="{DB968E21-6B51-45BE-A986-47D084160B5E}">
      <dgm:prSet/>
      <dgm:spPr/>
      <dgm:t>
        <a:bodyPr/>
        <a:lstStyle/>
        <a:p>
          <a:endParaRPr lang="ru-RU" sz="1800"/>
        </a:p>
      </dgm:t>
    </dgm:pt>
    <dgm:pt modelId="{FFEA1B07-44B3-42EE-B747-021820792D29}" type="sibTrans" cxnId="{DB968E21-6B51-45BE-A986-47D084160B5E}">
      <dgm:prSet/>
      <dgm:spPr/>
      <dgm:t>
        <a:bodyPr/>
        <a:lstStyle/>
        <a:p>
          <a:endParaRPr lang="ru-RU" sz="1800"/>
        </a:p>
      </dgm:t>
    </dgm:pt>
    <dgm:pt modelId="{0F6E6AFF-38F7-47B7-A8D1-B14D32D07840}">
      <dgm:prSet phldrT="[Текст]" custT="1"/>
      <dgm:spPr/>
      <dgm:t>
        <a:bodyPr anchor="ctr"/>
        <a:lstStyle/>
        <a:p>
          <a:pPr marR="0" algn="ctr" eaLnBrk="1" fontAlgn="auto" latinLnBrk="0" hangingPunct="1">
            <a:buClrTx/>
            <a:buSzTx/>
            <a:buFontTx/>
            <a:tabLst/>
            <a:defRPr/>
          </a:pPr>
          <a:r>
            <a:rPr lang="ru-RU" sz="1800" b="1" dirty="0" smtClean="0">
              <a:solidFill>
                <a:srgbClr val="C00000"/>
              </a:solidFill>
            </a:rPr>
            <a:t>Алтайский край</a:t>
          </a:r>
          <a:endParaRPr lang="ru-RU" sz="1800" dirty="0" smtClean="0"/>
        </a:p>
        <a:p>
          <a:pPr marR="0" algn="ctr" eaLnBrk="1" fontAlgn="auto" latinLnBrk="0" hangingPunct="1">
            <a:buClrTx/>
            <a:buSzTx/>
            <a:buFontTx/>
            <a:tabLst/>
            <a:defRPr/>
          </a:pPr>
          <a:r>
            <a:rPr lang="ru-RU" sz="1600" dirty="0" smtClean="0"/>
            <a:t>- 40 млн. рублей, </a:t>
          </a:r>
          <a:r>
            <a:rPr lang="ru-RU" sz="1600" dirty="0" smtClean="0">
              <a:solidFill>
                <a:schemeClr val="tx1"/>
              </a:solidFill>
            </a:rPr>
            <a:t>400 случаев </a:t>
          </a:r>
        </a:p>
      </dgm:t>
    </dgm:pt>
    <dgm:pt modelId="{CB6F5460-4660-4E6D-B6AF-DA732AD47D33}" type="parTrans" cxnId="{9068259E-7CC9-485B-B51E-D92FAA2AC117}">
      <dgm:prSet/>
      <dgm:spPr/>
      <dgm:t>
        <a:bodyPr/>
        <a:lstStyle/>
        <a:p>
          <a:endParaRPr lang="ru-RU" sz="1800"/>
        </a:p>
      </dgm:t>
    </dgm:pt>
    <dgm:pt modelId="{391F8D0A-13B4-4DB8-9337-3A1499342BEF}" type="sibTrans" cxnId="{9068259E-7CC9-485B-B51E-D92FAA2AC117}">
      <dgm:prSet/>
      <dgm:spPr/>
      <dgm:t>
        <a:bodyPr/>
        <a:lstStyle/>
        <a:p>
          <a:endParaRPr lang="ru-RU" sz="1800"/>
        </a:p>
      </dgm:t>
    </dgm:pt>
    <dgm:pt modelId="{369A3A99-E8CC-4954-A20A-D8422ED56BAF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b="1" dirty="0" smtClean="0">
              <a:solidFill>
                <a:srgbClr val="C00000"/>
              </a:solidFill>
            </a:rPr>
            <a:t>Республика Хакасия</a:t>
          </a:r>
          <a:endParaRPr lang="ru-RU" sz="1800" b="1" dirty="0" smtClean="0"/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600" dirty="0" smtClean="0"/>
            <a:t>- 24 млн. рублей, </a:t>
          </a:r>
          <a:r>
            <a:rPr lang="ru-RU" sz="1600" dirty="0" smtClean="0">
              <a:solidFill>
                <a:schemeClr val="tx1"/>
              </a:solidFill>
            </a:rPr>
            <a:t>260 случаев </a:t>
          </a:r>
        </a:p>
      </dgm:t>
    </dgm:pt>
    <dgm:pt modelId="{A2E6EA96-50A4-4D34-A727-B6CFBBC1CC3F}" type="parTrans" cxnId="{21E30E2D-B9AD-417F-9C3B-819328719BC4}">
      <dgm:prSet/>
      <dgm:spPr/>
      <dgm:t>
        <a:bodyPr/>
        <a:lstStyle/>
        <a:p>
          <a:endParaRPr lang="ru-RU" sz="1800"/>
        </a:p>
      </dgm:t>
    </dgm:pt>
    <dgm:pt modelId="{E9B24D61-5DDA-48A3-AB60-EC0923645778}" type="sibTrans" cxnId="{21E30E2D-B9AD-417F-9C3B-819328719BC4}">
      <dgm:prSet/>
      <dgm:spPr/>
      <dgm:t>
        <a:bodyPr/>
        <a:lstStyle/>
        <a:p>
          <a:endParaRPr lang="ru-RU" sz="1800"/>
        </a:p>
      </dgm:t>
    </dgm:pt>
    <dgm:pt modelId="{D4BE4E92-2B17-4FA5-A35B-2AEA666940A2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b="1" dirty="0" smtClean="0">
              <a:solidFill>
                <a:srgbClr val="C00000"/>
              </a:solidFill>
            </a:rPr>
            <a:t>Омская область</a:t>
          </a:r>
          <a:endParaRPr lang="ru-RU" sz="1800" dirty="0" smtClean="0"/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600" dirty="0" smtClean="0"/>
            <a:t>- 18 млн. рублей, </a:t>
          </a:r>
          <a:r>
            <a:rPr lang="ru-RU" sz="1600" dirty="0" smtClean="0">
              <a:solidFill>
                <a:schemeClr val="tx1"/>
              </a:solidFill>
            </a:rPr>
            <a:t>200 случаев </a:t>
          </a:r>
        </a:p>
      </dgm:t>
    </dgm:pt>
    <dgm:pt modelId="{1454CEB0-9FB8-4391-987C-E928FC44ED3C}" type="parTrans" cxnId="{7C1CAB7E-E596-40D2-97FB-F5A5DC215822}">
      <dgm:prSet/>
      <dgm:spPr/>
      <dgm:t>
        <a:bodyPr/>
        <a:lstStyle/>
        <a:p>
          <a:endParaRPr lang="ru-RU"/>
        </a:p>
      </dgm:t>
    </dgm:pt>
    <dgm:pt modelId="{337E0F01-DAB8-4411-82C0-0D1DFAC93171}" type="sibTrans" cxnId="{7C1CAB7E-E596-40D2-97FB-F5A5DC215822}">
      <dgm:prSet/>
      <dgm:spPr/>
      <dgm:t>
        <a:bodyPr/>
        <a:lstStyle/>
        <a:p>
          <a:endParaRPr lang="ru-RU"/>
        </a:p>
      </dgm:t>
    </dgm:pt>
    <dgm:pt modelId="{87D03077-2C2D-4EB3-BC13-D61888EFAB7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онкология </a:t>
          </a:r>
        </a:p>
        <a:p>
          <a:r>
            <a:rPr lang="ru-RU" sz="1600" dirty="0" smtClean="0"/>
            <a:t>290 млн. рублей, 3 тыс. случаев</a:t>
          </a:r>
          <a:endParaRPr lang="ru-RU" sz="1600" dirty="0"/>
        </a:p>
      </dgm:t>
    </dgm:pt>
    <dgm:pt modelId="{37D68290-7522-42D8-B0F8-5B1508F800F5}" type="parTrans" cxnId="{534C2ABF-1093-4FC4-A910-CE34CD5A808A}">
      <dgm:prSet/>
      <dgm:spPr/>
      <dgm:t>
        <a:bodyPr/>
        <a:lstStyle/>
        <a:p>
          <a:endParaRPr lang="ru-RU"/>
        </a:p>
      </dgm:t>
    </dgm:pt>
    <dgm:pt modelId="{D3093293-4323-4C11-BD10-6C4D0F5DAF03}" type="sibTrans" cxnId="{534C2ABF-1093-4FC4-A910-CE34CD5A808A}">
      <dgm:prSet/>
      <dgm:spPr/>
      <dgm:t>
        <a:bodyPr/>
        <a:lstStyle/>
        <a:p>
          <a:endParaRPr lang="ru-RU"/>
        </a:p>
      </dgm:t>
    </dgm:pt>
    <dgm:pt modelId="{B9AF6ED9-F18A-4B10-AB1E-8C36469D63B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офтальмология </a:t>
          </a:r>
        </a:p>
        <a:p>
          <a:r>
            <a:rPr lang="ru-RU" sz="1400" dirty="0" smtClean="0"/>
            <a:t>100 млн. рублей, 1,2 тыс. случаев</a:t>
          </a:r>
          <a:endParaRPr lang="ru-RU" sz="1400" dirty="0"/>
        </a:p>
      </dgm:t>
    </dgm:pt>
    <dgm:pt modelId="{B9C48587-3B26-446A-A698-A5BD43EF96D8}" type="parTrans" cxnId="{F35264EA-B36D-4B12-BA03-EC13D2808D30}">
      <dgm:prSet/>
      <dgm:spPr/>
      <dgm:t>
        <a:bodyPr/>
        <a:lstStyle/>
        <a:p>
          <a:endParaRPr lang="ru-RU"/>
        </a:p>
      </dgm:t>
    </dgm:pt>
    <dgm:pt modelId="{E834BEC4-E99A-4F67-AF80-7247CE223881}" type="sibTrans" cxnId="{F35264EA-B36D-4B12-BA03-EC13D2808D30}">
      <dgm:prSet/>
      <dgm:spPr/>
      <dgm:t>
        <a:bodyPr/>
        <a:lstStyle/>
        <a:p>
          <a:endParaRPr lang="ru-RU"/>
        </a:p>
      </dgm:t>
    </dgm:pt>
    <dgm:pt modelId="{7E84A9AD-1EE1-4C40-854B-CB2F48AF168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кардиология/ССХ</a:t>
          </a:r>
        </a:p>
        <a:p>
          <a:r>
            <a:rPr lang="ru-RU" sz="1400" dirty="0" smtClean="0"/>
            <a:t>130 млн. рублей, 1,2 тыс. случаев</a:t>
          </a:r>
          <a:endParaRPr lang="ru-RU" sz="1400" dirty="0"/>
        </a:p>
      </dgm:t>
    </dgm:pt>
    <dgm:pt modelId="{E08E6EC3-C8C7-4ECB-8770-F625BF2237B6}" type="parTrans" cxnId="{24A49256-F4FF-46E7-B91C-8C08F4CA97AA}">
      <dgm:prSet/>
      <dgm:spPr/>
      <dgm:t>
        <a:bodyPr/>
        <a:lstStyle/>
        <a:p>
          <a:endParaRPr lang="ru-RU"/>
        </a:p>
      </dgm:t>
    </dgm:pt>
    <dgm:pt modelId="{E92550E6-5603-45CA-83A3-47A5298A30C1}" type="sibTrans" cxnId="{24A49256-F4FF-46E7-B91C-8C08F4CA97AA}">
      <dgm:prSet/>
      <dgm:spPr/>
      <dgm:t>
        <a:bodyPr/>
        <a:lstStyle/>
        <a:p>
          <a:endParaRPr lang="ru-RU"/>
        </a:p>
      </dgm:t>
    </dgm:pt>
    <dgm:pt modelId="{65178B1C-E4B3-480E-8FDF-00E38F89027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акушерство и гинекология</a:t>
          </a:r>
        </a:p>
        <a:p>
          <a:r>
            <a:rPr lang="ru-RU" sz="1400" dirty="0" smtClean="0"/>
            <a:t>39 млн. рублей, 0,4 тыс. случаев</a:t>
          </a:r>
          <a:endParaRPr lang="ru-RU" sz="1400" dirty="0"/>
        </a:p>
      </dgm:t>
    </dgm:pt>
    <dgm:pt modelId="{D30402EC-2976-4229-8509-98DA197ADDEC}" type="parTrans" cxnId="{91A05911-6806-4ECD-A7A6-DFDD15227E5F}">
      <dgm:prSet/>
      <dgm:spPr/>
      <dgm:t>
        <a:bodyPr/>
        <a:lstStyle/>
        <a:p>
          <a:endParaRPr lang="ru-RU"/>
        </a:p>
      </dgm:t>
    </dgm:pt>
    <dgm:pt modelId="{8BB4E78A-2A1E-4C8B-A8FA-CF0D74208D22}" type="sibTrans" cxnId="{91A05911-6806-4ECD-A7A6-DFDD15227E5F}">
      <dgm:prSet/>
      <dgm:spPr/>
      <dgm:t>
        <a:bodyPr/>
        <a:lstStyle/>
        <a:p>
          <a:endParaRPr lang="ru-RU"/>
        </a:p>
      </dgm:t>
    </dgm:pt>
    <dgm:pt modelId="{399BFB88-AC4D-4674-8FE9-7F45D72E543C}" type="pres">
      <dgm:prSet presAssocID="{035A221F-C5DE-45C9-857E-8DDB7B9246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814591-30EB-4F4C-8E5F-4911C2FA926F}" type="pres">
      <dgm:prSet presAssocID="{9042A99D-FED9-4406-8F2D-BAE51CBB435A}" presName="hierRoot1" presStyleCnt="0"/>
      <dgm:spPr/>
    </dgm:pt>
    <dgm:pt modelId="{1241CB9F-0B15-4534-8291-68AC5CD2D84E}" type="pres">
      <dgm:prSet presAssocID="{9042A99D-FED9-4406-8F2D-BAE51CBB435A}" presName="composite" presStyleCnt="0"/>
      <dgm:spPr/>
    </dgm:pt>
    <dgm:pt modelId="{B8038034-97E6-4148-B03F-E0C4C05D6DAE}" type="pres">
      <dgm:prSet presAssocID="{9042A99D-FED9-4406-8F2D-BAE51CBB435A}" presName="background" presStyleLbl="node0" presStyleIdx="0" presStyleCnt="1"/>
      <dgm:spPr/>
    </dgm:pt>
    <dgm:pt modelId="{FB205B5E-DB7E-442F-BE35-0C40351815B8}" type="pres">
      <dgm:prSet presAssocID="{9042A99D-FED9-4406-8F2D-BAE51CBB435A}" presName="text" presStyleLbl="fgAcc0" presStyleIdx="0" presStyleCnt="1" custScaleX="321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86B0ED-4DB0-44FB-B42B-F8153A33804A}" type="pres">
      <dgm:prSet presAssocID="{9042A99D-FED9-4406-8F2D-BAE51CBB435A}" presName="hierChild2" presStyleCnt="0"/>
      <dgm:spPr/>
    </dgm:pt>
    <dgm:pt modelId="{4B7362D9-F2C0-434B-809D-011A44F18393}" type="pres">
      <dgm:prSet presAssocID="{9C8C4696-81DC-4EE6-87D3-18A26EE70DF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88F644B-9191-4529-965D-68AA6131606E}" type="pres">
      <dgm:prSet presAssocID="{98D550D0-FB0F-403C-8672-9AD229B16F5B}" presName="hierRoot2" presStyleCnt="0"/>
      <dgm:spPr/>
    </dgm:pt>
    <dgm:pt modelId="{E331DF88-0D48-45FF-A84B-B2F6F9ECC91D}" type="pres">
      <dgm:prSet presAssocID="{98D550D0-FB0F-403C-8672-9AD229B16F5B}" presName="composite2" presStyleCnt="0"/>
      <dgm:spPr/>
    </dgm:pt>
    <dgm:pt modelId="{20EF4438-1D30-4FCF-A9DE-9D8238356BA5}" type="pres">
      <dgm:prSet presAssocID="{98D550D0-FB0F-403C-8672-9AD229B16F5B}" presName="background2" presStyleLbl="node2" presStyleIdx="0" presStyleCnt="2"/>
      <dgm:spPr/>
    </dgm:pt>
    <dgm:pt modelId="{73D525A6-4808-4989-865D-0437898884EE}" type="pres">
      <dgm:prSet presAssocID="{98D550D0-FB0F-403C-8672-9AD229B16F5B}" presName="text2" presStyleLbl="fgAcc2" presStyleIdx="0" presStyleCnt="2" custScaleX="423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296189-C6FF-4156-8CD3-FC1FE977AD98}" type="pres">
      <dgm:prSet presAssocID="{98D550D0-FB0F-403C-8672-9AD229B16F5B}" presName="hierChild3" presStyleCnt="0"/>
      <dgm:spPr/>
    </dgm:pt>
    <dgm:pt modelId="{79B2A3CD-934D-456E-9EF0-A85C3F76BEE2}" type="pres">
      <dgm:prSet presAssocID="{37D68290-7522-42D8-B0F8-5B1508F800F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B652240-2C67-44BE-A1F1-5756B5432C25}" type="pres">
      <dgm:prSet presAssocID="{87D03077-2C2D-4EB3-BC13-D61888EFAB71}" presName="hierRoot3" presStyleCnt="0"/>
      <dgm:spPr/>
    </dgm:pt>
    <dgm:pt modelId="{C84F871F-33C9-441C-921F-1A990629920D}" type="pres">
      <dgm:prSet presAssocID="{87D03077-2C2D-4EB3-BC13-D61888EFAB71}" presName="composite3" presStyleCnt="0"/>
      <dgm:spPr/>
    </dgm:pt>
    <dgm:pt modelId="{BA212ED1-54B5-413D-89B8-8D1295E1C9A7}" type="pres">
      <dgm:prSet presAssocID="{87D03077-2C2D-4EB3-BC13-D61888EFAB71}" presName="background3" presStyleLbl="node3" presStyleIdx="0" presStyleCnt="2"/>
      <dgm:spPr/>
    </dgm:pt>
    <dgm:pt modelId="{562254A1-DBDE-4172-B3DE-E470B1BAD311}" type="pres">
      <dgm:prSet presAssocID="{87D03077-2C2D-4EB3-BC13-D61888EFAB71}" presName="text3" presStyleLbl="fgAcc3" presStyleIdx="0" presStyleCnt="2" custScaleX="318746" custScaleY="123173" custLinFactNeighborX="29247" custLinFactNeighborY="12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821ED5-B198-405E-A16B-DE0449F8684D}" type="pres">
      <dgm:prSet presAssocID="{87D03077-2C2D-4EB3-BC13-D61888EFAB71}" presName="hierChild4" presStyleCnt="0"/>
      <dgm:spPr/>
    </dgm:pt>
    <dgm:pt modelId="{16E69CA3-9194-4975-AF91-8F0D564C96DE}" type="pres">
      <dgm:prSet presAssocID="{B9C48587-3B26-446A-A698-A5BD43EF96D8}" presName="Name23" presStyleLbl="parChTrans1D4" presStyleIdx="0" presStyleCnt="7"/>
      <dgm:spPr/>
      <dgm:t>
        <a:bodyPr/>
        <a:lstStyle/>
        <a:p>
          <a:endParaRPr lang="ru-RU"/>
        </a:p>
      </dgm:t>
    </dgm:pt>
    <dgm:pt modelId="{3D416672-5F62-471E-8271-3AFDB80BFBB8}" type="pres">
      <dgm:prSet presAssocID="{B9AF6ED9-F18A-4B10-AB1E-8C36469D63B9}" presName="hierRoot4" presStyleCnt="0"/>
      <dgm:spPr/>
    </dgm:pt>
    <dgm:pt modelId="{6829E1FC-F4E0-43D6-BFBD-B5EB5EDEB1F9}" type="pres">
      <dgm:prSet presAssocID="{B9AF6ED9-F18A-4B10-AB1E-8C36469D63B9}" presName="composite4" presStyleCnt="0"/>
      <dgm:spPr/>
    </dgm:pt>
    <dgm:pt modelId="{E0DC06C0-5F4B-45D9-80B8-E351E927B703}" type="pres">
      <dgm:prSet presAssocID="{B9AF6ED9-F18A-4B10-AB1E-8C36469D63B9}" presName="background4" presStyleLbl="node4" presStyleIdx="0" presStyleCnt="7"/>
      <dgm:spPr/>
    </dgm:pt>
    <dgm:pt modelId="{BB914A3E-70F9-4949-9EF5-34133AF74856}" type="pres">
      <dgm:prSet presAssocID="{B9AF6ED9-F18A-4B10-AB1E-8C36469D63B9}" presName="text4" presStyleLbl="fgAcc4" presStyleIdx="0" presStyleCnt="7" custScaleX="296291" custLinFactY="44463" custLinFactNeighborX="2164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FB506-044F-4315-AB22-DDEFA53F24D6}" type="pres">
      <dgm:prSet presAssocID="{B9AF6ED9-F18A-4B10-AB1E-8C36469D63B9}" presName="hierChild5" presStyleCnt="0"/>
      <dgm:spPr/>
    </dgm:pt>
    <dgm:pt modelId="{A3B39658-B13F-49CD-B84E-FE132A40750C}" type="pres">
      <dgm:prSet presAssocID="{E08E6EC3-C8C7-4ECB-8770-F625BF2237B6}" presName="Name23" presStyleLbl="parChTrans1D4" presStyleIdx="1" presStyleCnt="7"/>
      <dgm:spPr/>
      <dgm:t>
        <a:bodyPr/>
        <a:lstStyle/>
        <a:p>
          <a:endParaRPr lang="ru-RU"/>
        </a:p>
      </dgm:t>
    </dgm:pt>
    <dgm:pt modelId="{413BC9B5-1F7F-493D-8EBD-BF3BADD26B82}" type="pres">
      <dgm:prSet presAssocID="{7E84A9AD-1EE1-4C40-854B-CB2F48AF1689}" presName="hierRoot4" presStyleCnt="0"/>
      <dgm:spPr/>
    </dgm:pt>
    <dgm:pt modelId="{DC7C1D40-229E-4529-BC60-A8532BBF29D0}" type="pres">
      <dgm:prSet presAssocID="{7E84A9AD-1EE1-4C40-854B-CB2F48AF1689}" presName="composite4" presStyleCnt="0"/>
      <dgm:spPr/>
    </dgm:pt>
    <dgm:pt modelId="{BB511040-5A99-4FF6-A052-3D8527E515AA}" type="pres">
      <dgm:prSet presAssocID="{7E84A9AD-1EE1-4C40-854B-CB2F48AF1689}" presName="background4" presStyleLbl="node4" presStyleIdx="1" presStyleCnt="7"/>
      <dgm:spPr/>
    </dgm:pt>
    <dgm:pt modelId="{73536C15-B8D9-4036-AF2C-06A00568937B}" type="pres">
      <dgm:prSet presAssocID="{7E84A9AD-1EE1-4C40-854B-CB2F48AF1689}" presName="text4" presStyleLbl="fgAcc4" presStyleIdx="1" presStyleCnt="7" custScaleX="296291" custLinFactY="-41464" custLinFactNeighborX="216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73171-E987-4756-A808-B1F432AE6F2F}" type="pres">
      <dgm:prSet presAssocID="{7E84A9AD-1EE1-4C40-854B-CB2F48AF1689}" presName="hierChild5" presStyleCnt="0"/>
      <dgm:spPr/>
    </dgm:pt>
    <dgm:pt modelId="{586C1045-52B6-406A-A662-F3ABD856C874}" type="pres">
      <dgm:prSet presAssocID="{D30402EC-2976-4229-8509-98DA197ADDEC}" presName="Name23" presStyleLbl="parChTrans1D4" presStyleIdx="2" presStyleCnt="7"/>
      <dgm:spPr/>
      <dgm:t>
        <a:bodyPr/>
        <a:lstStyle/>
        <a:p>
          <a:endParaRPr lang="ru-RU"/>
        </a:p>
      </dgm:t>
    </dgm:pt>
    <dgm:pt modelId="{E0434DA6-B696-421E-8F18-E438BB24C77F}" type="pres">
      <dgm:prSet presAssocID="{65178B1C-E4B3-480E-8FDF-00E38F89027F}" presName="hierRoot4" presStyleCnt="0"/>
      <dgm:spPr/>
    </dgm:pt>
    <dgm:pt modelId="{FB1626D7-01D6-4535-839E-3DBDD60F065B}" type="pres">
      <dgm:prSet presAssocID="{65178B1C-E4B3-480E-8FDF-00E38F89027F}" presName="composite4" presStyleCnt="0"/>
      <dgm:spPr/>
    </dgm:pt>
    <dgm:pt modelId="{B9CB88C8-0DE2-46DB-AC5E-F7223D535146}" type="pres">
      <dgm:prSet presAssocID="{65178B1C-E4B3-480E-8FDF-00E38F89027F}" presName="background4" presStyleLbl="node4" presStyleIdx="2" presStyleCnt="7"/>
      <dgm:spPr/>
    </dgm:pt>
    <dgm:pt modelId="{D77DDA83-0CC5-4417-BCC4-D65C377AD3B0}" type="pres">
      <dgm:prSet presAssocID="{65178B1C-E4B3-480E-8FDF-00E38F89027F}" presName="text4" presStyleLbl="fgAcc4" presStyleIdx="2" presStyleCnt="7" custScaleX="296291" custLinFactNeighborX="35415" custLinFactNeighborY="6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D13A0C-E756-4FD8-B474-72E522805810}" type="pres">
      <dgm:prSet presAssocID="{65178B1C-E4B3-480E-8FDF-00E38F89027F}" presName="hierChild5" presStyleCnt="0"/>
      <dgm:spPr/>
    </dgm:pt>
    <dgm:pt modelId="{13F36832-8878-4C91-B180-6BC2CCE8BA6E}" type="pres">
      <dgm:prSet presAssocID="{C2DA8EF1-CD7D-4825-9345-680C0580E58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B1C9FEE-EFB7-431E-892F-8390DBC1298E}" type="pres">
      <dgm:prSet presAssocID="{41D202FE-98D7-463E-A56B-9F0C280E1FDE}" presName="hierRoot2" presStyleCnt="0"/>
      <dgm:spPr/>
    </dgm:pt>
    <dgm:pt modelId="{D44FB6D1-EECE-4D47-A8E8-5D79E2FCAC42}" type="pres">
      <dgm:prSet presAssocID="{41D202FE-98D7-463E-A56B-9F0C280E1FDE}" presName="composite2" presStyleCnt="0"/>
      <dgm:spPr/>
    </dgm:pt>
    <dgm:pt modelId="{F5E98FED-3F4A-4CB3-94EC-DB0B0BDF4C4D}" type="pres">
      <dgm:prSet presAssocID="{41D202FE-98D7-463E-A56B-9F0C280E1FDE}" presName="background2" presStyleLbl="node2" presStyleIdx="1" presStyleCnt="2"/>
      <dgm:spPr/>
    </dgm:pt>
    <dgm:pt modelId="{9ED5E1AE-C853-4D4B-AB1C-5C29DFEF6CEE}" type="pres">
      <dgm:prSet presAssocID="{41D202FE-98D7-463E-A56B-9F0C280E1FDE}" presName="text2" presStyleLbl="fgAcc2" presStyleIdx="1" presStyleCnt="2" custScaleX="459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45E049-032A-40AF-8A6B-CC8D37DC4397}" type="pres">
      <dgm:prSet presAssocID="{41D202FE-98D7-463E-A56B-9F0C280E1FDE}" presName="hierChild3" presStyleCnt="0"/>
      <dgm:spPr/>
    </dgm:pt>
    <dgm:pt modelId="{373B51E6-61EB-441F-9918-FA3FCC017887}" type="pres">
      <dgm:prSet presAssocID="{29229A66-CB86-4EDC-921C-AA7A1864BC0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F963AB7-B223-4E2D-8E41-7CB75F4443B9}" type="pres">
      <dgm:prSet presAssocID="{ECAD2D09-D4DE-4DCF-BA03-A8B61826F941}" presName="hierRoot3" presStyleCnt="0"/>
      <dgm:spPr/>
    </dgm:pt>
    <dgm:pt modelId="{4CC36FE5-DA59-49AE-BAAB-D43421D73368}" type="pres">
      <dgm:prSet presAssocID="{ECAD2D09-D4DE-4DCF-BA03-A8B61826F941}" presName="composite3" presStyleCnt="0"/>
      <dgm:spPr/>
    </dgm:pt>
    <dgm:pt modelId="{4D784E53-6585-4289-82EE-D26F895AF433}" type="pres">
      <dgm:prSet presAssocID="{ECAD2D09-D4DE-4DCF-BA03-A8B61826F941}" presName="background3" presStyleLbl="node3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8EB714-077F-4517-9D6C-0F58B6B45B3C}" type="pres">
      <dgm:prSet presAssocID="{ECAD2D09-D4DE-4DCF-BA03-A8B61826F941}" presName="text3" presStyleLbl="fgAcc3" presStyleIdx="1" presStyleCnt="2" custScaleX="333388" custLinFactNeighborX="-75677" custLinFactNeighborY="18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EF53C2-C53F-457E-8706-F80A7E8B205B}" type="pres">
      <dgm:prSet presAssocID="{ECAD2D09-D4DE-4DCF-BA03-A8B61826F941}" presName="hierChild4" presStyleCnt="0"/>
      <dgm:spPr/>
    </dgm:pt>
    <dgm:pt modelId="{F594BA58-417F-4570-9F85-5A6B229F0505}" type="pres">
      <dgm:prSet presAssocID="{4B17D48B-4433-4D39-8798-B3C5251EA109}" presName="Name23" presStyleLbl="parChTrans1D4" presStyleIdx="3" presStyleCnt="7"/>
      <dgm:spPr/>
      <dgm:t>
        <a:bodyPr/>
        <a:lstStyle/>
        <a:p>
          <a:endParaRPr lang="ru-RU"/>
        </a:p>
      </dgm:t>
    </dgm:pt>
    <dgm:pt modelId="{9E697341-A696-450C-8CFD-643D93E1670E}" type="pres">
      <dgm:prSet presAssocID="{0135080E-4306-4C30-8D93-E137C186D96A}" presName="hierRoot4" presStyleCnt="0"/>
      <dgm:spPr/>
    </dgm:pt>
    <dgm:pt modelId="{353F96B2-0948-45CE-87FC-6F4C2EA19AD2}" type="pres">
      <dgm:prSet presAssocID="{0135080E-4306-4C30-8D93-E137C186D96A}" presName="composite4" presStyleCnt="0"/>
      <dgm:spPr/>
    </dgm:pt>
    <dgm:pt modelId="{3F264581-CEA1-41F2-AB8E-16A32FF79CEA}" type="pres">
      <dgm:prSet presAssocID="{0135080E-4306-4C30-8D93-E137C186D96A}" presName="background4" presStyleLbl="node4" presStyleIdx="3" presStyleCnt="7"/>
      <dgm:spPr/>
    </dgm:pt>
    <dgm:pt modelId="{A6A68495-548D-4323-9047-677C653C90E3}" type="pres">
      <dgm:prSet presAssocID="{0135080E-4306-4C30-8D93-E137C186D96A}" presName="text4" presStyleLbl="fgAcc4" presStyleIdx="3" presStyleCnt="7" custScaleX="344112" custLinFactNeighborX="-74109" custLinFactNeighborY="-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21D06-9000-4B13-9CC4-3A45A04E78C0}" type="pres">
      <dgm:prSet presAssocID="{0135080E-4306-4C30-8D93-E137C186D96A}" presName="hierChild5" presStyleCnt="0"/>
      <dgm:spPr/>
    </dgm:pt>
    <dgm:pt modelId="{5F54D4CA-E230-41E3-B928-E431DAD56050}" type="pres">
      <dgm:prSet presAssocID="{CB6F5460-4660-4E6D-B6AF-DA732AD47D33}" presName="Name23" presStyleLbl="parChTrans1D4" presStyleIdx="4" presStyleCnt="7"/>
      <dgm:spPr/>
      <dgm:t>
        <a:bodyPr/>
        <a:lstStyle/>
        <a:p>
          <a:endParaRPr lang="ru-RU"/>
        </a:p>
      </dgm:t>
    </dgm:pt>
    <dgm:pt modelId="{99D30EC8-F33F-4590-9689-4DEF8BFC6029}" type="pres">
      <dgm:prSet presAssocID="{0F6E6AFF-38F7-47B7-A8D1-B14D32D07840}" presName="hierRoot4" presStyleCnt="0"/>
      <dgm:spPr/>
    </dgm:pt>
    <dgm:pt modelId="{06BAA325-4330-40A5-A9FA-AB8083D88BBA}" type="pres">
      <dgm:prSet presAssocID="{0F6E6AFF-38F7-47B7-A8D1-B14D32D07840}" presName="composite4" presStyleCnt="0"/>
      <dgm:spPr/>
    </dgm:pt>
    <dgm:pt modelId="{324CF66D-C3D2-4EDC-AAED-E246AB63698C}" type="pres">
      <dgm:prSet presAssocID="{0F6E6AFF-38F7-47B7-A8D1-B14D32D07840}" presName="background4" presStyleLbl="node4" presStyleIdx="4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0182C3-4087-47D5-8F3D-A72123273745}" type="pres">
      <dgm:prSet presAssocID="{0F6E6AFF-38F7-47B7-A8D1-B14D32D07840}" presName="text4" presStyleLbl="fgAcc4" presStyleIdx="4" presStyleCnt="7" custScaleX="351446" custScaleY="86878" custLinFactNeighborX="-78031" custLinFactNeighborY="-17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3EAAAD-1C63-430E-9E8A-15ADC883FD2A}" type="pres">
      <dgm:prSet presAssocID="{0F6E6AFF-38F7-47B7-A8D1-B14D32D07840}" presName="hierChild5" presStyleCnt="0"/>
      <dgm:spPr/>
    </dgm:pt>
    <dgm:pt modelId="{7F18255E-3A37-4888-83EE-022C075ECAA1}" type="pres">
      <dgm:prSet presAssocID="{A2E6EA96-50A4-4D34-A727-B6CFBBC1CC3F}" presName="Name23" presStyleLbl="parChTrans1D4" presStyleIdx="5" presStyleCnt="7"/>
      <dgm:spPr/>
      <dgm:t>
        <a:bodyPr/>
        <a:lstStyle/>
        <a:p>
          <a:endParaRPr lang="ru-RU"/>
        </a:p>
      </dgm:t>
    </dgm:pt>
    <dgm:pt modelId="{7505A677-C6A4-4863-A1F1-C92A422C2157}" type="pres">
      <dgm:prSet presAssocID="{369A3A99-E8CC-4954-A20A-D8422ED56BAF}" presName="hierRoot4" presStyleCnt="0"/>
      <dgm:spPr/>
    </dgm:pt>
    <dgm:pt modelId="{536D3F75-4390-4228-93F3-633E765B361F}" type="pres">
      <dgm:prSet presAssocID="{369A3A99-E8CC-4954-A20A-D8422ED56BAF}" presName="composite4" presStyleCnt="0"/>
      <dgm:spPr/>
    </dgm:pt>
    <dgm:pt modelId="{78DBA6F8-948E-40E8-8858-121CE239D556}" type="pres">
      <dgm:prSet presAssocID="{369A3A99-E8CC-4954-A20A-D8422ED56BAF}" presName="background4" presStyleLbl="node4" presStyleIdx="5" presStyleCnt="7"/>
      <dgm:spPr/>
    </dgm:pt>
    <dgm:pt modelId="{4EAAF677-D2CD-494E-AA00-23BE0F7F9022}" type="pres">
      <dgm:prSet presAssocID="{369A3A99-E8CC-4954-A20A-D8422ED56BAF}" presName="text4" presStyleLbl="fgAcc4" presStyleIdx="5" presStyleCnt="7" custScaleX="346798" custLinFactNeighborX="-79090" custLinFactNeighborY="-31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DAFE95-9CE0-4BA7-A5B6-0718962702E9}" type="pres">
      <dgm:prSet presAssocID="{369A3A99-E8CC-4954-A20A-D8422ED56BAF}" presName="hierChild5" presStyleCnt="0"/>
      <dgm:spPr/>
    </dgm:pt>
    <dgm:pt modelId="{E6DAA07F-60EC-474B-94B0-44E4D5DB1144}" type="pres">
      <dgm:prSet presAssocID="{1454CEB0-9FB8-4391-987C-E928FC44ED3C}" presName="Name23" presStyleLbl="parChTrans1D4" presStyleIdx="6" presStyleCnt="7"/>
      <dgm:spPr/>
      <dgm:t>
        <a:bodyPr/>
        <a:lstStyle/>
        <a:p>
          <a:endParaRPr lang="ru-RU"/>
        </a:p>
      </dgm:t>
    </dgm:pt>
    <dgm:pt modelId="{6A446F12-6C1D-4FD4-9680-913F34B71F28}" type="pres">
      <dgm:prSet presAssocID="{D4BE4E92-2B17-4FA5-A35B-2AEA666940A2}" presName="hierRoot4" presStyleCnt="0"/>
      <dgm:spPr/>
    </dgm:pt>
    <dgm:pt modelId="{C7F2D0DB-9526-414C-8066-C4B752672FE9}" type="pres">
      <dgm:prSet presAssocID="{D4BE4E92-2B17-4FA5-A35B-2AEA666940A2}" presName="composite4" presStyleCnt="0"/>
      <dgm:spPr/>
    </dgm:pt>
    <dgm:pt modelId="{B2B4C9DD-A91B-4499-AC34-F34943E7B105}" type="pres">
      <dgm:prSet presAssocID="{D4BE4E92-2B17-4FA5-A35B-2AEA666940A2}" presName="background4" presStyleLbl="node4" presStyleIdx="6" presStyleCnt="7"/>
      <dgm:spPr/>
    </dgm:pt>
    <dgm:pt modelId="{00A01391-8F33-4873-AE46-DF626F3DE614}" type="pres">
      <dgm:prSet presAssocID="{D4BE4E92-2B17-4FA5-A35B-2AEA666940A2}" presName="text4" presStyleLbl="fgAcc4" presStyleIdx="6" presStyleCnt="7" custScaleX="351859" custLinFactNeighborX="-75678" custLinFactNeighborY="-41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CEF12-79FD-4ACA-9494-E91AE75A6D81}" type="pres">
      <dgm:prSet presAssocID="{D4BE4E92-2B17-4FA5-A35B-2AEA666940A2}" presName="hierChild5" presStyleCnt="0"/>
      <dgm:spPr/>
    </dgm:pt>
  </dgm:ptLst>
  <dgm:cxnLst>
    <dgm:cxn modelId="{5CD1886C-F2DA-46F5-9FDF-9FEEDB5BAF88}" type="presOf" srcId="{CB6F5460-4660-4E6D-B6AF-DA732AD47D33}" destId="{5F54D4CA-E230-41E3-B928-E431DAD56050}" srcOrd="0" destOrd="0" presId="urn:microsoft.com/office/officeart/2005/8/layout/hierarchy1"/>
    <dgm:cxn modelId="{E12F6F2D-2D50-402E-A335-52896F13B446}" type="presOf" srcId="{D30402EC-2976-4229-8509-98DA197ADDEC}" destId="{586C1045-52B6-406A-A662-F3ABD856C874}" srcOrd="0" destOrd="0" presId="urn:microsoft.com/office/officeart/2005/8/layout/hierarchy1"/>
    <dgm:cxn modelId="{FD1C3D3A-E2E7-4559-8CC0-1E9079553C0B}" type="presOf" srcId="{29229A66-CB86-4EDC-921C-AA7A1864BC01}" destId="{373B51E6-61EB-441F-9918-FA3FCC017887}" srcOrd="0" destOrd="0" presId="urn:microsoft.com/office/officeart/2005/8/layout/hierarchy1"/>
    <dgm:cxn modelId="{D9DA52D1-3468-4481-ACC5-8F1F2E13AE01}" type="presOf" srcId="{0F6E6AFF-38F7-47B7-A8D1-B14D32D07840}" destId="{030182C3-4087-47D5-8F3D-A72123273745}" srcOrd="0" destOrd="0" presId="urn:microsoft.com/office/officeart/2005/8/layout/hierarchy1"/>
    <dgm:cxn modelId="{F35264EA-B36D-4B12-BA03-EC13D2808D30}" srcId="{87D03077-2C2D-4EB3-BC13-D61888EFAB71}" destId="{B9AF6ED9-F18A-4B10-AB1E-8C36469D63B9}" srcOrd="0" destOrd="0" parTransId="{B9C48587-3B26-446A-A698-A5BD43EF96D8}" sibTransId="{E834BEC4-E99A-4F67-AF80-7247CE223881}"/>
    <dgm:cxn modelId="{BCA0892F-874C-42ED-BFD4-3D143D47F64F}" type="presOf" srcId="{035A221F-C5DE-45C9-857E-8DDB7B924643}" destId="{399BFB88-AC4D-4674-8FE9-7F45D72E543C}" srcOrd="0" destOrd="0" presId="urn:microsoft.com/office/officeart/2005/8/layout/hierarchy1"/>
    <dgm:cxn modelId="{B2BF207D-8542-40F5-AC04-53B1B7819FAF}" type="presOf" srcId="{D4BE4E92-2B17-4FA5-A35B-2AEA666940A2}" destId="{00A01391-8F33-4873-AE46-DF626F3DE614}" srcOrd="0" destOrd="0" presId="urn:microsoft.com/office/officeart/2005/8/layout/hierarchy1"/>
    <dgm:cxn modelId="{E7E60F44-E6AB-4090-8D57-D2CC3763FD7C}" type="presOf" srcId="{B9C48587-3B26-446A-A698-A5BD43EF96D8}" destId="{16E69CA3-9194-4975-AF91-8F0D564C96DE}" srcOrd="0" destOrd="0" presId="urn:microsoft.com/office/officeart/2005/8/layout/hierarchy1"/>
    <dgm:cxn modelId="{57A40D9B-64DD-4468-AE30-531E5213DF07}" type="presOf" srcId="{1454CEB0-9FB8-4391-987C-E928FC44ED3C}" destId="{E6DAA07F-60EC-474B-94B0-44E4D5DB1144}" srcOrd="0" destOrd="0" presId="urn:microsoft.com/office/officeart/2005/8/layout/hierarchy1"/>
    <dgm:cxn modelId="{BB258195-571B-4EBF-A937-F797C77375F2}" type="presOf" srcId="{369A3A99-E8CC-4954-A20A-D8422ED56BAF}" destId="{4EAAF677-D2CD-494E-AA00-23BE0F7F9022}" srcOrd="0" destOrd="0" presId="urn:microsoft.com/office/officeart/2005/8/layout/hierarchy1"/>
    <dgm:cxn modelId="{97AFC500-B993-455B-8065-768BB88C96DA}" type="presOf" srcId="{41D202FE-98D7-463E-A56B-9F0C280E1FDE}" destId="{9ED5E1AE-C853-4D4B-AB1C-5C29DFEF6CEE}" srcOrd="0" destOrd="0" presId="urn:microsoft.com/office/officeart/2005/8/layout/hierarchy1"/>
    <dgm:cxn modelId="{A38192D4-B370-4FAA-85AD-C7E46CB7BC6E}" srcId="{9042A99D-FED9-4406-8F2D-BAE51CBB435A}" destId="{98D550D0-FB0F-403C-8672-9AD229B16F5B}" srcOrd="0" destOrd="0" parTransId="{9C8C4696-81DC-4EE6-87D3-18A26EE70DFD}" sibTransId="{BA6A268B-2C8E-4D76-AC4D-8F0056C8A2E5}"/>
    <dgm:cxn modelId="{24A49256-F4FF-46E7-B91C-8C08F4CA97AA}" srcId="{B9AF6ED9-F18A-4B10-AB1E-8C36469D63B9}" destId="{7E84A9AD-1EE1-4C40-854B-CB2F48AF1689}" srcOrd="0" destOrd="0" parTransId="{E08E6EC3-C8C7-4ECB-8770-F625BF2237B6}" sibTransId="{E92550E6-5603-45CA-83A3-47A5298A30C1}"/>
    <dgm:cxn modelId="{A93A682A-1FDE-499B-A3F8-868C936ACA90}" type="presOf" srcId="{E08E6EC3-C8C7-4ECB-8770-F625BF2237B6}" destId="{A3B39658-B13F-49CD-B84E-FE132A40750C}" srcOrd="0" destOrd="0" presId="urn:microsoft.com/office/officeart/2005/8/layout/hierarchy1"/>
    <dgm:cxn modelId="{9068259E-7CC9-485B-B51E-D92FAA2AC117}" srcId="{0135080E-4306-4C30-8D93-E137C186D96A}" destId="{0F6E6AFF-38F7-47B7-A8D1-B14D32D07840}" srcOrd="0" destOrd="0" parTransId="{CB6F5460-4660-4E6D-B6AF-DA732AD47D33}" sibTransId="{391F8D0A-13B4-4DB8-9337-3A1499342BEF}"/>
    <dgm:cxn modelId="{6B1D2C6A-61FB-4DBB-8074-C69328C8E6CA}" type="presOf" srcId="{0135080E-4306-4C30-8D93-E137C186D96A}" destId="{A6A68495-548D-4323-9047-677C653C90E3}" srcOrd="0" destOrd="0" presId="urn:microsoft.com/office/officeart/2005/8/layout/hierarchy1"/>
    <dgm:cxn modelId="{DB968E21-6B51-45BE-A986-47D084160B5E}" srcId="{ECAD2D09-D4DE-4DCF-BA03-A8B61826F941}" destId="{0135080E-4306-4C30-8D93-E137C186D96A}" srcOrd="0" destOrd="0" parTransId="{4B17D48B-4433-4D39-8798-B3C5251EA109}" sibTransId="{FFEA1B07-44B3-42EE-B747-021820792D29}"/>
    <dgm:cxn modelId="{9DA971CE-E5EC-4B25-8E12-D6118FFD84A0}" type="presOf" srcId="{87D03077-2C2D-4EB3-BC13-D61888EFAB71}" destId="{562254A1-DBDE-4172-B3DE-E470B1BAD311}" srcOrd="0" destOrd="0" presId="urn:microsoft.com/office/officeart/2005/8/layout/hierarchy1"/>
    <dgm:cxn modelId="{7C1CAB7E-E596-40D2-97FB-F5A5DC215822}" srcId="{369A3A99-E8CC-4954-A20A-D8422ED56BAF}" destId="{D4BE4E92-2B17-4FA5-A35B-2AEA666940A2}" srcOrd="0" destOrd="0" parTransId="{1454CEB0-9FB8-4391-987C-E928FC44ED3C}" sibTransId="{337E0F01-DAB8-4411-82C0-0D1DFAC93171}"/>
    <dgm:cxn modelId="{86E4EF98-23E5-4252-9F46-1EE13FA4E51F}" type="presOf" srcId="{37D68290-7522-42D8-B0F8-5B1508F800F5}" destId="{79B2A3CD-934D-456E-9EF0-A85C3F76BEE2}" srcOrd="0" destOrd="0" presId="urn:microsoft.com/office/officeart/2005/8/layout/hierarchy1"/>
    <dgm:cxn modelId="{3CE82534-40D5-4EF6-B18A-6B6A36D7FD4F}" srcId="{035A221F-C5DE-45C9-857E-8DDB7B924643}" destId="{9042A99D-FED9-4406-8F2D-BAE51CBB435A}" srcOrd="0" destOrd="0" parTransId="{198E79F0-8FF6-4563-B952-89B93BA0C79F}" sibTransId="{0FD7FFFC-3E22-4D43-BC3D-7D054ADBE1F6}"/>
    <dgm:cxn modelId="{2A28051E-FA75-4E89-B078-F0B35249F903}" type="presOf" srcId="{9C8C4696-81DC-4EE6-87D3-18A26EE70DFD}" destId="{4B7362D9-F2C0-434B-809D-011A44F18393}" srcOrd="0" destOrd="0" presId="urn:microsoft.com/office/officeart/2005/8/layout/hierarchy1"/>
    <dgm:cxn modelId="{0ADA81AC-97BB-4CDB-901F-1C7F380E5397}" type="presOf" srcId="{ECAD2D09-D4DE-4DCF-BA03-A8B61826F941}" destId="{9D8EB714-077F-4517-9D6C-0F58B6B45B3C}" srcOrd="0" destOrd="0" presId="urn:microsoft.com/office/officeart/2005/8/layout/hierarchy1"/>
    <dgm:cxn modelId="{5B2FCB2E-36A8-413D-9F12-74E352DAB247}" type="presOf" srcId="{A2E6EA96-50A4-4D34-A727-B6CFBBC1CC3F}" destId="{7F18255E-3A37-4888-83EE-022C075ECAA1}" srcOrd="0" destOrd="0" presId="urn:microsoft.com/office/officeart/2005/8/layout/hierarchy1"/>
    <dgm:cxn modelId="{DA1EB9E0-F53F-44C2-8C05-1F1B909DF4C4}" type="presOf" srcId="{9042A99D-FED9-4406-8F2D-BAE51CBB435A}" destId="{FB205B5E-DB7E-442F-BE35-0C40351815B8}" srcOrd="0" destOrd="0" presId="urn:microsoft.com/office/officeart/2005/8/layout/hierarchy1"/>
    <dgm:cxn modelId="{73C8A837-FDAC-40CD-A81C-9EAB26D11314}" type="presOf" srcId="{B9AF6ED9-F18A-4B10-AB1E-8C36469D63B9}" destId="{BB914A3E-70F9-4949-9EF5-34133AF74856}" srcOrd="0" destOrd="0" presId="urn:microsoft.com/office/officeart/2005/8/layout/hierarchy1"/>
    <dgm:cxn modelId="{91A05911-6806-4ECD-A7A6-DFDD15227E5F}" srcId="{7E84A9AD-1EE1-4C40-854B-CB2F48AF1689}" destId="{65178B1C-E4B3-480E-8FDF-00E38F89027F}" srcOrd="0" destOrd="0" parTransId="{D30402EC-2976-4229-8509-98DA197ADDEC}" sibTransId="{8BB4E78A-2A1E-4C8B-A8FA-CF0D74208D22}"/>
    <dgm:cxn modelId="{85713B35-8770-486B-B767-8AB37E851B5A}" type="presOf" srcId="{4B17D48B-4433-4D39-8798-B3C5251EA109}" destId="{F594BA58-417F-4570-9F85-5A6B229F0505}" srcOrd="0" destOrd="0" presId="urn:microsoft.com/office/officeart/2005/8/layout/hierarchy1"/>
    <dgm:cxn modelId="{1BA56F8E-6ACF-43E1-A333-02406DF7F5A4}" type="presOf" srcId="{98D550D0-FB0F-403C-8672-9AD229B16F5B}" destId="{73D525A6-4808-4989-865D-0437898884EE}" srcOrd="0" destOrd="0" presId="urn:microsoft.com/office/officeart/2005/8/layout/hierarchy1"/>
    <dgm:cxn modelId="{B3F357BC-E111-4B79-AA28-D73B46DCDB05}" srcId="{41D202FE-98D7-463E-A56B-9F0C280E1FDE}" destId="{ECAD2D09-D4DE-4DCF-BA03-A8B61826F941}" srcOrd="0" destOrd="0" parTransId="{29229A66-CB86-4EDC-921C-AA7A1864BC01}" sibTransId="{26B9F5FB-C29A-4EEA-A174-633BBF23BF26}"/>
    <dgm:cxn modelId="{534C2ABF-1093-4FC4-A910-CE34CD5A808A}" srcId="{98D550D0-FB0F-403C-8672-9AD229B16F5B}" destId="{87D03077-2C2D-4EB3-BC13-D61888EFAB71}" srcOrd="0" destOrd="0" parTransId="{37D68290-7522-42D8-B0F8-5B1508F800F5}" sibTransId="{D3093293-4323-4C11-BD10-6C4D0F5DAF03}"/>
    <dgm:cxn modelId="{4ACAA394-A7FC-4F51-B8A7-770A7DD83D16}" type="presOf" srcId="{C2DA8EF1-CD7D-4825-9345-680C0580E584}" destId="{13F36832-8878-4C91-B180-6BC2CCE8BA6E}" srcOrd="0" destOrd="0" presId="urn:microsoft.com/office/officeart/2005/8/layout/hierarchy1"/>
    <dgm:cxn modelId="{922A7E6A-0E66-470C-9D81-418609F77F24}" srcId="{9042A99D-FED9-4406-8F2D-BAE51CBB435A}" destId="{41D202FE-98D7-463E-A56B-9F0C280E1FDE}" srcOrd="1" destOrd="0" parTransId="{C2DA8EF1-CD7D-4825-9345-680C0580E584}" sibTransId="{FF956FBD-4FC1-4776-8A52-F8A48877126E}"/>
    <dgm:cxn modelId="{21E30E2D-B9AD-417F-9C3B-819328719BC4}" srcId="{0F6E6AFF-38F7-47B7-A8D1-B14D32D07840}" destId="{369A3A99-E8CC-4954-A20A-D8422ED56BAF}" srcOrd="0" destOrd="0" parTransId="{A2E6EA96-50A4-4D34-A727-B6CFBBC1CC3F}" sibTransId="{E9B24D61-5DDA-48A3-AB60-EC0923645778}"/>
    <dgm:cxn modelId="{EB8B0D26-6D0B-4E13-9A3D-000B9B79ECA5}" type="presOf" srcId="{7E84A9AD-1EE1-4C40-854B-CB2F48AF1689}" destId="{73536C15-B8D9-4036-AF2C-06A00568937B}" srcOrd="0" destOrd="0" presId="urn:microsoft.com/office/officeart/2005/8/layout/hierarchy1"/>
    <dgm:cxn modelId="{9F851CF4-7483-4227-A2DF-7B341E4479B3}" type="presOf" srcId="{65178B1C-E4B3-480E-8FDF-00E38F89027F}" destId="{D77DDA83-0CC5-4417-BCC4-D65C377AD3B0}" srcOrd="0" destOrd="0" presId="urn:microsoft.com/office/officeart/2005/8/layout/hierarchy1"/>
    <dgm:cxn modelId="{28F1DD0B-37CA-4256-A703-8F795B2126F6}" type="presParOf" srcId="{399BFB88-AC4D-4674-8FE9-7F45D72E543C}" destId="{1A814591-30EB-4F4C-8E5F-4911C2FA926F}" srcOrd="0" destOrd="0" presId="urn:microsoft.com/office/officeart/2005/8/layout/hierarchy1"/>
    <dgm:cxn modelId="{FE341804-927D-4838-9AC7-1DF2F8B6BFC3}" type="presParOf" srcId="{1A814591-30EB-4F4C-8E5F-4911C2FA926F}" destId="{1241CB9F-0B15-4534-8291-68AC5CD2D84E}" srcOrd="0" destOrd="0" presId="urn:microsoft.com/office/officeart/2005/8/layout/hierarchy1"/>
    <dgm:cxn modelId="{7E50F52B-1AF6-4902-B803-6E453965D6CA}" type="presParOf" srcId="{1241CB9F-0B15-4534-8291-68AC5CD2D84E}" destId="{B8038034-97E6-4148-B03F-E0C4C05D6DAE}" srcOrd="0" destOrd="0" presId="urn:microsoft.com/office/officeart/2005/8/layout/hierarchy1"/>
    <dgm:cxn modelId="{8056CB1E-635F-486A-8CFB-9CE956E3EFC8}" type="presParOf" srcId="{1241CB9F-0B15-4534-8291-68AC5CD2D84E}" destId="{FB205B5E-DB7E-442F-BE35-0C40351815B8}" srcOrd="1" destOrd="0" presId="urn:microsoft.com/office/officeart/2005/8/layout/hierarchy1"/>
    <dgm:cxn modelId="{DDA9670F-BF70-4B3B-A4CC-832796B253C7}" type="presParOf" srcId="{1A814591-30EB-4F4C-8E5F-4911C2FA926F}" destId="{A186B0ED-4DB0-44FB-B42B-F8153A33804A}" srcOrd="1" destOrd="0" presId="urn:microsoft.com/office/officeart/2005/8/layout/hierarchy1"/>
    <dgm:cxn modelId="{D7234586-D7CB-4A1D-855B-5AEFD8FBBF44}" type="presParOf" srcId="{A186B0ED-4DB0-44FB-B42B-F8153A33804A}" destId="{4B7362D9-F2C0-434B-809D-011A44F18393}" srcOrd="0" destOrd="0" presId="urn:microsoft.com/office/officeart/2005/8/layout/hierarchy1"/>
    <dgm:cxn modelId="{868639A4-7A22-4EE7-BD76-A576EE6EEBE1}" type="presParOf" srcId="{A186B0ED-4DB0-44FB-B42B-F8153A33804A}" destId="{488F644B-9191-4529-965D-68AA6131606E}" srcOrd="1" destOrd="0" presId="urn:microsoft.com/office/officeart/2005/8/layout/hierarchy1"/>
    <dgm:cxn modelId="{DB55F4F0-1AF3-48E0-8C4A-BF3F5ADE6CCC}" type="presParOf" srcId="{488F644B-9191-4529-965D-68AA6131606E}" destId="{E331DF88-0D48-45FF-A84B-B2F6F9ECC91D}" srcOrd="0" destOrd="0" presId="urn:microsoft.com/office/officeart/2005/8/layout/hierarchy1"/>
    <dgm:cxn modelId="{ABB4664F-8AA3-4AA4-9127-646E03F8E037}" type="presParOf" srcId="{E331DF88-0D48-45FF-A84B-B2F6F9ECC91D}" destId="{20EF4438-1D30-4FCF-A9DE-9D8238356BA5}" srcOrd="0" destOrd="0" presId="urn:microsoft.com/office/officeart/2005/8/layout/hierarchy1"/>
    <dgm:cxn modelId="{C4F8C1D7-D886-4413-BFF9-6C3DDED823E2}" type="presParOf" srcId="{E331DF88-0D48-45FF-A84B-B2F6F9ECC91D}" destId="{73D525A6-4808-4989-865D-0437898884EE}" srcOrd="1" destOrd="0" presId="urn:microsoft.com/office/officeart/2005/8/layout/hierarchy1"/>
    <dgm:cxn modelId="{862F3A9C-41EA-412E-9E3F-634958E16215}" type="presParOf" srcId="{488F644B-9191-4529-965D-68AA6131606E}" destId="{0A296189-C6FF-4156-8CD3-FC1FE977AD98}" srcOrd="1" destOrd="0" presId="urn:microsoft.com/office/officeart/2005/8/layout/hierarchy1"/>
    <dgm:cxn modelId="{703D67BC-CA0C-43D6-A8A1-52C4BE9A58CD}" type="presParOf" srcId="{0A296189-C6FF-4156-8CD3-FC1FE977AD98}" destId="{79B2A3CD-934D-456E-9EF0-A85C3F76BEE2}" srcOrd="0" destOrd="0" presId="urn:microsoft.com/office/officeart/2005/8/layout/hierarchy1"/>
    <dgm:cxn modelId="{33D02050-E1E2-4B64-958F-7EAA17DD0331}" type="presParOf" srcId="{0A296189-C6FF-4156-8CD3-FC1FE977AD98}" destId="{4B652240-2C67-44BE-A1F1-5756B5432C25}" srcOrd="1" destOrd="0" presId="urn:microsoft.com/office/officeart/2005/8/layout/hierarchy1"/>
    <dgm:cxn modelId="{3FA81071-6923-45F5-B195-35A200F6248C}" type="presParOf" srcId="{4B652240-2C67-44BE-A1F1-5756B5432C25}" destId="{C84F871F-33C9-441C-921F-1A990629920D}" srcOrd="0" destOrd="0" presId="urn:microsoft.com/office/officeart/2005/8/layout/hierarchy1"/>
    <dgm:cxn modelId="{2C9D357A-5120-47CF-8413-0411C2AA60F8}" type="presParOf" srcId="{C84F871F-33C9-441C-921F-1A990629920D}" destId="{BA212ED1-54B5-413D-89B8-8D1295E1C9A7}" srcOrd="0" destOrd="0" presId="urn:microsoft.com/office/officeart/2005/8/layout/hierarchy1"/>
    <dgm:cxn modelId="{9F9322EE-1F69-4A09-9621-456C94CB89CC}" type="presParOf" srcId="{C84F871F-33C9-441C-921F-1A990629920D}" destId="{562254A1-DBDE-4172-B3DE-E470B1BAD311}" srcOrd="1" destOrd="0" presId="urn:microsoft.com/office/officeart/2005/8/layout/hierarchy1"/>
    <dgm:cxn modelId="{DA69C7F3-EDB1-47DD-892F-4D66928FB727}" type="presParOf" srcId="{4B652240-2C67-44BE-A1F1-5756B5432C25}" destId="{86821ED5-B198-405E-A16B-DE0449F8684D}" srcOrd="1" destOrd="0" presId="urn:microsoft.com/office/officeart/2005/8/layout/hierarchy1"/>
    <dgm:cxn modelId="{6F6F02C4-0CCF-4072-8C13-6C786A6160A2}" type="presParOf" srcId="{86821ED5-B198-405E-A16B-DE0449F8684D}" destId="{16E69CA3-9194-4975-AF91-8F0D564C96DE}" srcOrd="0" destOrd="0" presId="urn:microsoft.com/office/officeart/2005/8/layout/hierarchy1"/>
    <dgm:cxn modelId="{9FFB032C-5F9C-4917-8DAD-A9FADE72428D}" type="presParOf" srcId="{86821ED5-B198-405E-A16B-DE0449F8684D}" destId="{3D416672-5F62-471E-8271-3AFDB80BFBB8}" srcOrd="1" destOrd="0" presId="urn:microsoft.com/office/officeart/2005/8/layout/hierarchy1"/>
    <dgm:cxn modelId="{61DC200E-3DE0-4D88-B42D-612014C060F2}" type="presParOf" srcId="{3D416672-5F62-471E-8271-3AFDB80BFBB8}" destId="{6829E1FC-F4E0-43D6-BFBD-B5EB5EDEB1F9}" srcOrd="0" destOrd="0" presId="urn:microsoft.com/office/officeart/2005/8/layout/hierarchy1"/>
    <dgm:cxn modelId="{4A2A9330-3F22-4D82-8861-6A49634F950E}" type="presParOf" srcId="{6829E1FC-F4E0-43D6-BFBD-B5EB5EDEB1F9}" destId="{E0DC06C0-5F4B-45D9-80B8-E351E927B703}" srcOrd="0" destOrd="0" presId="urn:microsoft.com/office/officeart/2005/8/layout/hierarchy1"/>
    <dgm:cxn modelId="{BA541A7C-02E6-41A0-823E-502146E3CC91}" type="presParOf" srcId="{6829E1FC-F4E0-43D6-BFBD-B5EB5EDEB1F9}" destId="{BB914A3E-70F9-4949-9EF5-34133AF74856}" srcOrd="1" destOrd="0" presId="urn:microsoft.com/office/officeart/2005/8/layout/hierarchy1"/>
    <dgm:cxn modelId="{5A878601-0DDF-4B16-BCC4-72FF8597418F}" type="presParOf" srcId="{3D416672-5F62-471E-8271-3AFDB80BFBB8}" destId="{BC5FB506-044F-4315-AB22-DDEFA53F24D6}" srcOrd="1" destOrd="0" presId="urn:microsoft.com/office/officeart/2005/8/layout/hierarchy1"/>
    <dgm:cxn modelId="{C93CC23A-08C3-4570-A1D8-261EDE878C75}" type="presParOf" srcId="{BC5FB506-044F-4315-AB22-DDEFA53F24D6}" destId="{A3B39658-B13F-49CD-B84E-FE132A40750C}" srcOrd="0" destOrd="0" presId="urn:microsoft.com/office/officeart/2005/8/layout/hierarchy1"/>
    <dgm:cxn modelId="{EE9072B4-2634-48C4-BC8D-444948930474}" type="presParOf" srcId="{BC5FB506-044F-4315-AB22-DDEFA53F24D6}" destId="{413BC9B5-1F7F-493D-8EBD-BF3BADD26B82}" srcOrd="1" destOrd="0" presId="urn:microsoft.com/office/officeart/2005/8/layout/hierarchy1"/>
    <dgm:cxn modelId="{DC5654A3-B72B-48A2-BAE6-72F270A39880}" type="presParOf" srcId="{413BC9B5-1F7F-493D-8EBD-BF3BADD26B82}" destId="{DC7C1D40-229E-4529-BC60-A8532BBF29D0}" srcOrd="0" destOrd="0" presId="urn:microsoft.com/office/officeart/2005/8/layout/hierarchy1"/>
    <dgm:cxn modelId="{9729C9D4-1A26-427E-AB5B-8FF5764C883E}" type="presParOf" srcId="{DC7C1D40-229E-4529-BC60-A8532BBF29D0}" destId="{BB511040-5A99-4FF6-A052-3D8527E515AA}" srcOrd="0" destOrd="0" presId="urn:microsoft.com/office/officeart/2005/8/layout/hierarchy1"/>
    <dgm:cxn modelId="{10445E40-242A-4DD8-98F9-499F473F4947}" type="presParOf" srcId="{DC7C1D40-229E-4529-BC60-A8532BBF29D0}" destId="{73536C15-B8D9-4036-AF2C-06A00568937B}" srcOrd="1" destOrd="0" presId="urn:microsoft.com/office/officeart/2005/8/layout/hierarchy1"/>
    <dgm:cxn modelId="{04F5E6B4-DD4E-4AF4-9C60-B30A01BA328D}" type="presParOf" srcId="{413BC9B5-1F7F-493D-8EBD-BF3BADD26B82}" destId="{1EB73171-E987-4756-A808-B1F432AE6F2F}" srcOrd="1" destOrd="0" presId="urn:microsoft.com/office/officeart/2005/8/layout/hierarchy1"/>
    <dgm:cxn modelId="{3D7768B2-6A28-41E8-9919-2E460C407274}" type="presParOf" srcId="{1EB73171-E987-4756-A808-B1F432AE6F2F}" destId="{586C1045-52B6-406A-A662-F3ABD856C874}" srcOrd="0" destOrd="0" presId="urn:microsoft.com/office/officeart/2005/8/layout/hierarchy1"/>
    <dgm:cxn modelId="{00F334D3-ACCB-4DBA-94B3-07E6CF861510}" type="presParOf" srcId="{1EB73171-E987-4756-A808-B1F432AE6F2F}" destId="{E0434DA6-B696-421E-8F18-E438BB24C77F}" srcOrd="1" destOrd="0" presId="urn:microsoft.com/office/officeart/2005/8/layout/hierarchy1"/>
    <dgm:cxn modelId="{D1126B57-BE59-48A2-869F-764B11B6DD7D}" type="presParOf" srcId="{E0434DA6-B696-421E-8F18-E438BB24C77F}" destId="{FB1626D7-01D6-4535-839E-3DBDD60F065B}" srcOrd="0" destOrd="0" presId="urn:microsoft.com/office/officeart/2005/8/layout/hierarchy1"/>
    <dgm:cxn modelId="{D77631B0-1AA5-4C77-9F3D-4EE711E38843}" type="presParOf" srcId="{FB1626D7-01D6-4535-839E-3DBDD60F065B}" destId="{B9CB88C8-0DE2-46DB-AC5E-F7223D535146}" srcOrd="0" destOrd="0" presId="urn:microsoft.com/office/officeart/2005/8/layout/hierarchy1"/>
    <dgm:cxn modelId="{A7BD08C6-AF85-4C77-80F9-E272059F2967}" type="presParOf" srcId="{FB1626D7-01D6-4535-839E-3DBDD60F065B}" destId="{D77DDA83-0CC5-4417-BCC4-D65C377AD3B0}" srcOrd="1" destOrd="0" presId="urn:microsoft.com/office/officeart/2005/8/layout/hierarchy1"/>
    <dgm:cxn modelId="{4636C3E5-07AE-449A-A879-30EC44E237B0}" type="presParOf" srcId="{E0434DA6-B696-421E-8F18-E438BB24C77F}" destId="{49D13A0C-E756-4FD8-B474-72E522805810}" srcOrd="1" destOrd="0" presId="urn:microsoft.com/office/officeart/2005/8/layout/hierarchy1"/>
    <dgm:cxn modelId="{0C01E24C-7768-4A25-8E14-8B1C6C14BC5F}" type="presParOf" srcId="{A186B0ED-4DB0-44FB-B42B-F8153A33804A}" destId="{13F36832-8878-4C91-B180-6BC2CCE8BA6E}" srcOrd="2" destOrd="0" presId="urn:microsoft.com/office/officeart/2005/8/layout/hierarchy1"/>
    <dgm:cxn modelId="{70BEA450-1273-4F3D-8ABD-1F0FD27376EF}" type="presParOf" srcId="{A186B0ED-4DB0-44FB-B42B-F8153A33804A}" destId="{CB1C9FEE-EFB7-431E-892F-8390DBC1298E}" srcOrd="3" destOrd="0" presId="urn:microsoft.com/office/officeart/2005/8/layout/hierarchy1"/>
    <dgm:cxn modelId="{B7366693-703B-4F9B-9585-F32681B0C91A}" type="presParOf" srcId="{CB1C9FEE-EFB7-431E-892F-8390DBC1298E}" destId="{D44FB6D1-EECE-4D47-A8E8-5D79E2FCAC42}" srcOrd="0" destOrd="0" presId="urn:microsoft.com/office/officeart/2005/8/layout/hierarchy1"/>
    <dgm:cxn modelId="{BEB9C12A-0BAE-4DD2-853C-4F828A4F74D0}" type="presParOf" srcId="{D44FB6D1-EECE-4D47-A8E8-5D79E2FCAC42}" destId="{F5E98FED-3F4A-4CB3-94EC-DB0B0BDF4C4D}" srcOrd="0" destOrd="0" presId="urn:microsoft.com/office/officeart/2005/8/layout/hierarchy1"/>
    <dgm:cxn modelId="{B09EB48B-EB36-4AF2-8C90-ECA8EE63DE37}" type="presParOf" srcId="{D44FB6D1-EECE-4D47-A8E8-5D79E2FCAC42}" destId="{9ED5E1AE-C853-4D4B-AB1C-5C29DFEF6CEE}" srcOrd="1" destOrd="0" presId="urn:microsoft.com/office/officeart/2005/8/layout/hierarchy1"/>
    <dgm:cxn modelId="{2B16A103-34C8-4B1E-9489-5B71604A2332}" type="presParOf" srcId="{CB1C9FEE-EFB7-431E-892F-8390DBC1298E}" destId="{4D45E049-032A-40AF-8A6B-CC8D37DC4397}" srcOrd="1" destOrd="0" presId="urn:microsoft.com/office/officeart/2005/8/layout/hierarchy1"/>
    <dgm:cxn modelId="{3A38257C-37C1-41AD-9D74-2B1EE55B1520}" type="presParOf" srcId="{4D45E049-032A-40AF-8A6B-CC8D37DC4397}" destId="{373B51E6-61EB-441F-9918-FA3FCC017887}" srcOrd="0" destOrd="0" presId="urn:microsoft.com/office/officeart/2005/8/layout/hierarchy1"/>
    <dgm:cxn modelId="{07A629A1-8825-432C-BDC3-BA35B6887DAE}" type="presParOf" srcId="{4D45E049-032A-40AF-8A6B-CC8D37DC4397}" destId="{6F963AB7-B223-4E2D-8E41-7CB75F4443B9}" srcOrd="1" destOrd="0" presId="urn:microsoft.com/office/officeart/2005/8/layout/hierarchy1"/>
    <dgm:cxn modelId="{9CFBDE7D-CAAD-489F-B2CD-04E0D9271875}" type="presParOf" srcId="{6F963AB7-B223-4E2D-8E41-7CB75F4443B9}" destId="{4CC36FE5-DA59-49AE-BAAB-D43421D73368}" srcOrd="0" destOrd="0" presId="urn:microsoft.com/office/officeart/2005/8/layout/hierarchy1"/>
    <dgm:cxn modelId="{9C829B7B-52BE-4046-9A3D-BE500C49F534}" type="presParOf" srcId="{4CC36FE5-DA59-49AE-BAAB-D43421D73368}" destId="{4D784E53-6585-4289-82EE-D26F895AF433}" srcOrd="0" destOrd="0" presId="urn:microsoft.com/office/officeart/2005/8/layout/hierarchy1"/>
    <dgm:cxn modelId="{21F51C1E-9C75-4273-AA30-D5EEAAB24C54}" type="presParOf" srcId="{4CC36FE5-DA59-49AE-BAAB-D43421D73368}" destId="{9D8EB714-077F-4517-9D6C-0F58B6B45B3C}" srcOrd="1" destOrd="0" presId="urn:microsoft.com/office/officeart/2005/8/layout/hierarchy1"/>
    <dgm:cxn modelId="{5A3B0E97-8CFB-401D-B3D0-BEBFDD3F6E26}" type="presParOf" srcId="{6F963AB7-B223-4E2D-8E41-7CB75F4443B9}" destId="{A5EF53C2-C53F-457E-8706-F80A7E8B205B}" srcOrd="1" destOrd="0" presId="urn:microsoft.com/office/officeart/2005/8/layout/hierarchy1"/>
    <dgm:cxn modelId="{10A896C4-3B9D-4686-801F-655A6CF8DF70}" type="presParOf" srcId="{A5EF53C2-C53F-457E-8706-F80A7E8B205B}" destId="{F594BA58-417F-4570-9F85-5A6B229F0505}" srcOrd="0" destOrd="0" presId="urn:microsoft.com/office/officeart/2005/8/layout/hierarchy1"/>
    <dgm:cxn modelId="{7395E131-9917-409C-8993-74AC87809C7E}" type="presParOf" srcId="{A5EF53C2-C53F-457E-8706-F80A7E8B205B}" destId="{9E697341-A696-450C-8CFD-643D93E1670E}" srcOrd="1" destOrd="0" presId="urn:microsoft.com/office/officeart/2005/8/layout/hierarchy1"/>
    <dgm:cxn modelId="{82A15CAE-F73A-4124-8743-340C16CF5922}" type="presParOf" srcId="{9E697341-A696-450C-8CFD-643D93E1670E}" destId="{353F96B2-0948-45CE-87FC-6F4C2EA19AD2}" srcOrd="0" destOrd="0" presId="urn:microsoft.com/office/officeart/2005/8/layout/hierarchy1"/>
    <dgm:cxn modelId="{7FA82607-0AC8-486E-9E84-65A0B6D9082C}" type="presParOf" srcId="{353F96B2-0948-45CE-87FC-6F4C2EA19AD2}" destId="{3F264581-CEA1-41F2-AB8E-16A32FF79CEA}" srcOrd="0" destOrd="0" presId="urn:microsoft.com/office/officeart/2005/8/layout/hierarchy1"/>
    <dgm:cxn modelId="{F487590B-A15F-4241-B61B-7EBE8E43E7EE}" type="presParOf" srcId="{353F96B2-0948-45CE-87FC-6F4C2EA19AD2}" destId="{A6A68495-548D-4323-9047-677C653C90E3}" srcOrd="1" destOrd="0" presId="urn:microsoft.com/office/officeart/2005/8/layout/hierarchy1"/>
    <dgm:cxn modelId="{FD0969FF-D8B6-4023-A58F-3650969A8C43}" type="presParOf" srcId="{9E697341-A696-450C-8CFD-643D93E1670E}" destId="{23221D06-9000-4B13-9CC4-3A45A04E78C0}" srcOrd="1" destOrd="0" presId="urn:microsoft.com/office/officeart/2005/8/layout/hierarchy1"/>
    <dgm:cxn modelId="{1628B82C-FDD9-4AC1-A9BC-7E75D7159F5E}" type="presParOf" srcId="{23221D06-9000-4B13-9CC4-3A45A04E78C0}" destId="{5F54D4CA-E230-41E3-B928-E431DAD56050}" srcOrd="0" destOrd="0" presId="urn:microsoft.com/office/officeart/2005/8/layout/hierarchy1"/>
    <dgm:cxn modelId="{BB53F88C-D0D5-4787-B1D6-4268442430B3}" type="presParOf" srcId="{23221D06-9000-4B13-9CC4-3A45A04E78C0}" destId="{99D30EC8-F33F-4590-9689-4DEF8BFC6029}" srcOrd="1" destOrd="0" presId="urn:microsoft.com/office/officeart/2005/8/layout/hierarchy1"/>
    <dgm:cxn modelId="{D08435D0-3276-4563-ACC9-2621E5AAA737}" type="presParOf" srcId="{99D30EC8-F33F-4590-9689-4DEF8BFC6029}" destId="{06BAA325-4330-40A5-A9FA-AB8083D88BBA}" srcOrd="0" destOrd="0" presId="urn:microsoft.com/office/officeart/2005/8/layout/hierarchy1"/>
    <dgm:cxn modelId="{1CA25218-F4B3-4792-A772-F9F04346487C}" type="presParOf" srcId="{06BAA325-4330-40A5-A9FA-AB8083D88BBA}" destId="{324CF66D-C3D2-4EDC-AAED-E246AB63698C}" srcOrd="0" destOrd="0" presId="urn:microsoft.com/office/officeart/2005/8/layout/hierarchy1"/>
    <dgm:cxn modelId="{9FD55239-E0AD-4910-89DC-56506CF2E161}" type="presParOf" srcId="{06BAA325-4330-40A5-A9FA-AB8083D88BBA}" destId="{030182C3-4087-47D5-8F3D-A72123273745}" srcOrd="1" destOrd="0" presId="urn:microsoft.com/office/officeart/2005/8/layout/hierarchy1"/>
    <dgm:cxn modelId="{61DB2E04-4EFC-49C1-9C5B-CE7CF37F289B}" type="presParOf" srcId="{99D30EC8-F33F-4590-9689-4DEF8BFC6029}" destId="{563EAAAD-1C63-430E-9E8A-15ADC883FD2A}" srcOrd="1" destOrd="0" presId="urn:microsoft.com/office/officeart/2005/8/layout/hierarchy1"/>
    <dgm:cxn modelId="{295DC7C2-D920-4CBD-AA84-5D691D10724F}" type="presParOf" srcId="{563EAAAD-1C63-430E-9E8A-15ADC883FD2A}" destId="{7F18255E-3A37-4888-83EE-022C075ECAA1}" srcOrd="0" destOrd="0" presId="urn:microsoft.com/office/officeart/2005/8/layout/hierarchy1"/>
    <dgm:cxn modelId="{58614A62-364A-42E3-8756-CFB3285E1104}" type="presParOf" srcId="{563EAAAD-1C63-430E-9E8A-15ADC883FD2A}" destId="{7505A677-C6A4-4863-A1F1-C92A422C2157}" srcOrd="1" destOrd="0" presId="urn:microsoft.com/office/officeart/2005/8/layout/hierarchy1"/>
    <dgm:cxn modelId="{87A5EF5E-A381-4F65-9E65-28FE702F95FF}" type="presParOf" srcId="{7505A677-C6A4-4863-A1F1-C92A422C2157}" destId="{536D3F75-4390-4228-93F3-633E765B361F}" srcOrd="0" destOrd="0" presId="urn:microsoft.com/office/officeart/2005/8/layout/hierarchy1"/>
    <dgm:cxn modelId="{9FE769FD-FFF0-4C74-A8D7-2345B14B9E9F}" type="presParOf" srcId="{536D3F75-4390-4228-93F3-633E765B361F}" destId="{78DBA6F8-948E-40E8-8858-121CE239D556}" srcOrd="0" destOrd="0" presId="urn:microsoft.com/office/officeart/2005/8/layout/hierarchy1"/>
    <dgm:cxn modelId="{326BB2CF-9D6B-4C4D-9AFA-1B87086374A3}" type="presParOf" srcId="{536D3F75-4390-4228-93F3-633E765B361F}" destId="{4EAAF677-D2CD-494E-AA00-23BE0F7F9022}" srcOrd="1" destOrd="0" presId="urn:microsoft.com/office/officeart/2005/8/layout/hierarchy1"/>
    <dgm:cxn modelId="{77163DA8-6A7B-49F6-A3E4-58F39008AD18}" type="presParOf" srcId="{7505A677-C6A4-4863-A1F1-C92A422C2157}" destId="{ACDAFE95-9CE0-4BA7-A5B6-0718962702E9}" srcOrd="1" destOrd="0" presId="urn:microsoft.com/office/officeart/2005/8/layout/hierarchy1"/>
    <dgm:cxn modelId="{E161CE59-EB25-4875-A310-704E81B2C4D4}" type="presParOf" srcId="{ACDAFE95-9CE0-4BA7-A5B6-0718962702E9}" destId="{E6DAA07F-60EC-474B-94B0-44E4D5DB1144}" srcOrd="0" destOrd="0" presId="urn:microsoft.com/office/officeart/2005/8/layout/hierarchy1"/>
    <dgm:cxn modelId="{F0B36923-41E9-4E59-A2B4-A2CC1E12FC33}" type="presParOf" srcId="{ACDAFE95-9CE0-4BA7-A5B6-0718962702E9}" destId="{6A446F12-6C1D-4FD4-9680-913F34B71F28}" srcOrd="1" destOrd="0" presId="urn:microsoft.com/office/officeart/2005/8/layout/hierarchy1"/>
    <dgm:cxn modelId="{145149F6-25BD-4E2B-B7CF-E65159613B41}" type="presParOf" srcId="{6A446F12-6C1D-4FD4-9680-913F34B71F28}" destId="{C7F2D0DB-9526-414C-8066-C4B752672FE9}" srcOrd="0" destOrd="0" presId="urn:microsoft.com/office/officeart/2005/8/layout/hierarchy1"/>
    <dgm:cxn modelId="{E719CFF5-BAC1-4CAF-963C-7422395CC52D}" type="presParOf" srcId="{C7F2D0DB-9526-414C-8066-C4B752672FE9}" destId="{B2B4C9DD-A91B-4499-AC34-F34943E7B105}" srcOrd="0" destOrd="0" presId="urn:microsoft.com/office/officeart/2005/8/layout/hierarchy1"/>
    <dgm:cxn modelId="{DA6A862F-6998-4327-8208-D4172B4D421D}" type="presParOf" srcId="{C7F2D0DB-9526-414C-8066-C4B752672FE9}" destId="{00A01391-8F33-4873-AE46-DF626F3DE614}" srcOrd="1" destOrd="0" presId="urn:microsoft.com/office/officeart/2005/8/layout/hierarchy1"/>
    <dgm:cxn modelId="{AE51FA94-6C49-458B-9A0F-208846EBDE4F}" type="presParOf" srcId="{6A446F12-6C1D-4FD4-9680-913F34B71F28}" destId="{152CEF12-79FD-4ACA-9494-E91AE75A6D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D1269B-B4D6-428D-B11B-AE4A6EFB418C}" type="doc">
      <dgm:prSet loTypeId="urn:microsoft.com/office/officeart/2005/8/layout/process1" loCatId="process" qsTypeId="urn:microsoft.com/office/officeart/2005/8/quickstyle/simple1" qsCatId="simple" csTypeId="urn:microsoft.com/office/officeart/2005/8/colors/accent4_5" csCatId="accent4" phldr="1"/>
      <dgm:spPr/>
    </dgm:pt>
    <dgm:pt modelId="{CBE2C720-20E6-4F9E-AE90-81B848D109DF}">
      <dgm:prSet phldrT="[Текст]" custT="1"/>
      <dgm:spPr/>
      <dgm:t>
        <a:bodyPr/>
        <a:lstStyle/>
        <a:p>
          <a:pPr marL="720000" algn="l"/>
          <a:r>
            <a:rPr lang="ru-RU" sz="1800" b="1" dirty="0" smtClean="0">
              <a:solidFill>
                <a:srgbClr val="08519C"/>
              </a:solidFill>
            </a:rPr>
            <a:t>межбюджетные трансферты </a:t>
          </a:r>
          <a:r>
            <a:rPr lang="ru-RU" sz="1800" b="1" dirty="0" smtClean="0">
              <a:solidFill>
                <a:srgbClr val="08519C"/>
              </a:solidFill>
              <a:ea typeface="Times New Roman" panose="02020603050405020304" pitchFamily="18" charset="0"/>
            </a:rPr>
            <a:t>на стимулирование за выявление онкологии</a:t>
          </a:r>
          <a:endParaRPr lang="ru-RU" sz="1800" dirty="0">
            <a:solidFill>
              <a:srgbClr val="08519C"/>
            </a:solidFill>
          </a:endParaRPr>
        </a:p>
      </dgm:t>
    </dgm:pt>
    <dgm:pt modelId="{F3CBDE3D-FFF9-4A41-ACC4-A96AD3547A30}" type="parTrans" cxnId="{EB9AE29B-3453-4EF4-8913-3C407113926F}">
      <dgm:prSet/>
      <dgm:spPr/>
      <dgm:t>
        <a:bodyPr/>
        <a:lstStyle/>
        <a:p>
          <a:endParaRPr lang="ru-RU" sz="1800">
            <a:solidFill>
              <a:srgbClr val="08519C"/>
            </a:solidFill>
          </a:endParaRPr>
        </a:p>
      </dgm:t>
    </dgm:pt>
    <dgm:pt modelId="{5391C9C2-20DC-4512-9739-5CC0164C7936}" type="sibTrans" cxnId="{EB9AE29B-3453-4EF4-8913-3C407113926F}">
      <dgm:prSet custT="1"/>
      <dgm:spPr/>
      <dgm:t>
        <a:bodyPr/>
        <a:lstStyle/>
        <a:p>
          <a:endParaRPr lang="ru-RU" sz="1800">
            <a:solidFill>
              <a:srgbClr val="08519C"/>
            </a:solidFill>
          </a:endParaRPr>
        </a:p>
      </dgm:t>
    </dgm:pt>
    <dgm:pt modelId="{BDF72C8D-58AF-4CA8-B333-7CC1BAF79CC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8519C"/>
              </a:solidFill>
            </a:rPr>
            <a:t>+ 1</a:t>
          </a:r>
          <a:r>
            <a:rPr lang="en-US" sz="2000" dirty="0" smtClean="0">
              <a:solidFill>
                <a:srgbClr val="08519C"/>
              </a:solidFill>
            </a:rPr>
            <a:t>02</a:t>
          </a:r>
          <a:r>
            <a:rPr lang="ru-RU" sz="2000" dirty="0" smtClean="0">
              <a:solidFill>
                <a:srgbClr val="08519C"/>
              </a:solidFill>
            </a:rPr>
            <a:t>,</a:t>
          </a:r>
          <a:r>
            <a:rPr lang="en-US" sz="2000" dirty="0" smtClean="0">
              <a:solidFill>
                <a:srgbClr val="08519C"/>
              </a:solidFill>
            </a:rPr>
            <a:t>6</a:t>
          </a:r>
          <a:endParaRPr lang="ru-RU" sz="2000" dirty="0" smtClean="0">
            <a:solidFill>
              <a:srgbClr val="08519C"/>
            </a:solidFill>
          </a:endParaRPr>
        </a:p>
      </dgm:t>
    </dgm:pt>
    <dgm:pt modelId="{A93A7BFE-5E51-4315-A769-9B5600E431CB}" type="parTrans" cxnId="{87C2BE7F-71CE-4D6F-B728-FFD7B03B3ABF}">
      <dgm:prSet/>
      <dgm:spPr/>
      <dgm:t>
        <a:bodyPr/>
        <a:lstStyle/>
        <a:p>
          <a:endParaRPr lang="ru-RU" sz="1800">
            <a:solidFill>
              <a:srgbClr val="08519C"/>
            </a:solidFill>
          </a:endParaRPr>
        </a:p>
      </dgm:t>
    </dgm:pt>
    <dgm:pt modelId="{4ED049A0-729B-4F03-AD58-F6685E254C52}" type="sibTrans" cxnId="{87C2BE7F-71CE-4D6F-B728-FFD7B03B3ABF}">
      <dgm:prSet custT="1"/>
      <dgm:spPr/>
      <dgm:t>
        <a:bodyPr/>
        <a:lstStyle/>
        <a:p>
          <a:endParaRPr lang="ru-RU" sz="1800" dirty="0">
            <a:solidFill>
              <a:srgbClr val="08519C"/>
            </a:solidFill>
          </a:endParaRPr>
        </a:p>
      </dgm:t>
    </dgm:pt>
    <dgm:pt modelId="{CBE32096-88DF-4122-B134-08B0D7261D2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8519C"/>
              </a:solidFill>
            </a:rPr>
            <a:t>0,0</a:t>
          </a:r>
          <a:endParaRPr lang="ru-RU" sz="1800" dirty="0">
            <a:solidFill>
              <a:srgbClr val="08519C"/>
            </a:solidFill>
          </a:endParaRPr>
        </a:p>
      </dgm:t>
    </dgm:pt>
    <dgm:pt modelId="{ACF0C9DB-142A-4A4F-8C41-3C98E28731EA}" type="parTrans" cxnId="{2BD39BC7-BC0C-40DB-B375-921F4E7C1794}">
      <dgm:prSet/>
      <dgm:spPr/>
      <dgm:t>
        <a:bodyPr/>
        <a:lstStyle/>
        <a:p>
          <a:endParaRPr lang="ru-RU" sz="1800">
            <a:solidFill>
              <a:srgbClr val="08519C"/>
            </a:solidFill>
          </a:endParaRPr>
        </a:p>
      </dgm:t>
    </dgm:pt>
    <dgm:pt modelId="{AF5789D2-15C5-4BC5-A87F-9A894A4B6E09}" type="sibTrans" cxnId="{2BD39BC7-BC0C-40DB-B375-921F4E7C1794}">
      <dgm:prSet custT="1"/>
      <dgm:spPr/>
      <dgm:t>
        <a:bodyPr/>
        <a:lstStyle/>
        <a:p>
          <a:endParaRPr lang="ru-RU" sz="1800">
            <a:solidFill>
              <a:srgbClr val="08519C"/>
            </a:solidFill>
          </a:endParaRPr>
        </a:p>
      </dgm:t>
    </dgm:pt>
    <dgm:pt modelId="{675AFA6E-32CE-4517-B25C-8BDC15FAA134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8519C"/>
              </a:solidFill>
            </a:rPr>
            <a:t>1</a:t>
          </a:r>
          <a:r>
            <a:rPr lang="en-US" sz="1900" b="1" dirty="0" smtClean="0">
              <a:solidFill>
                <a:srgbClr val="08519C"/>
              </a:solidFill>
            </a:rPr>
            <a:t>02</a:t>
          </a:r>
          <a:r>
            <a:rPr lang="ru-RU" sz="1900" b="1" dirty="0" smtClean="0">
              <a:solidFill>
                <a:srgbClr val="08519C"/>
              </a:solidFill>
            </a:rPr>
            <a:t>,</a:t>
          </a:r>
          <a:r>
            <a:rPr lang="en-US" sz="1900" b="1" dirty="0" smtClean="0">
              <a:solidFill>
                <a:srgbClr val="08519C"/>
              </a:solidFill>
            </a:rPr>
            <a:t>6</a:t>
          </a:r>
          <a:endParaRPr lang="ru-RU" sz="1900" b="1" dirty="0" smtClean="0">
            <a:solidFill>
              <a:srgbClr val="08519C"/>
            </a:solidFill>
          </a:endParaRPr>
        </a:p>
      </dgm:t>
    </dgm:pt>
    <dgm:pt modelId="{6AC3DE99-B69A-4FCB-870F-50E0644BB2B9}" type="parTrans" cxnId="{C32C324E-101C-45B5-922C-7C56B8BFB6F9}">
      <dgm:prSet/>
      <dgm:spPr/>
      <dgm:t>
        <a:bodyPr/>
        <a:lstStyle/>
        <a:p>
          <a:endParaRPr lang="ru-RU" sz="1800">
            <a:solidFill>
              <a:srgbClr val="08519C"/>
            </a:solidFill>
          </a:endParaRPr>
        </a:p>
      </dgm:t>
    </dgm:pt>
    <dgm:pt modelId="{F1D0E1A9-250C-45DB-A7FF-AB15E530AA8B}" type="sibTrans" cxnId="{C32C324E-101C-45B5-922C-7C56B8BFB6F9}">
      <dgm:prSet/>
      <dgm:spPr>
        <a:noFill/>
      </dgm:spPr>
      <dgm:t>
        <a:bodyPr/>
        <a:lstStyle/>
        <a:p>
          <a:endParaRPr lang="ru-RU" sz="1800" dirty="0">
            <a:solidFill>
              <a:srgbClr val="08519C"/>
            </a:solidFill>
          </a:endParaRPr>
        </a:p>
      </dgm:t>
    </dgm:pt>
    <dgm:pt modelId="{A15BD158-592D-4B07-9351-F424607A50EE}" type="pres">
      <dgm:prSet presAssocID="{02D1269B-B4D6-428D-B11B-AE4A6EFB418C}" presName="Name0" presStyleCnt="0">
        <dgm:presLayoutVars>
          <dgm:dir/>
          <dgm:resizeHandles val="exact"/>
        </dgm:presLayoutVars>
      </dgm:prSet>
      <dgm:spPr/>
    </dgm:pt>
    <dgm:pt modelId="{0BF93417-A24E-45F4-93CC-0135AF151746}" type="pres">
      <dgm:prSet presAssocID="{CBE2C720-20E6-4F9E-AE90-81B848D109DF}" presName="node" presStyleLbl="node1" presStyleIdx="0" presStyleCnt="4" custScaleX="545648" custLinFactNeighborX="8562" custLinFactNeighborY="-53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B3FA3-8140-404C-BFC3-AD400BDB0BE8}" type="pres">
      <dgm:prSet presAssocID="{5391C9C2-20DC-4512-9739-5CC0164C793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105EA31-0C05-4D4C-AEA7-980ABC02FD56}" type="pres">
      <dgm:prSet presAssocID="{5391C9C2-20DC-4512-9739-5CC0164C79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A3E0DB0-3310-4081-847E-7C86F94B1B67}" type="pres">
      <dgm:prSet presAssocID="{CBE32096-88DF-4122-B134-08B0D7261D20}" presName="node" presStyleLbl="node1" presStyleIdx="1" presStyleCnt="4" custScaleX="110912" custLinFactNeighborX="-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6DC3-CE47-4CF0-AF5C-57D9592DC055}" type="pres">
      <dgm:prSet presAssocID="{AF5789D2-15C5-4BC5-A87F-9A894A4B6E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B6B7979-848D-427F-82A9-AA12FCF406FB}" type="pres">
      <dgm:prSet presAssocID="{AF5789D2-15C5-4BC5-A87F-9A894A4B6E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FA4B8B1-C1E2-478A-B1CA-09F16F5262C7}" type="pres">
      <dgm:prSet presAssocID="{BDF72C8D-58AF-4CA8-B333-7CC1BAF79CCB}" presName="node" presStyleLbl="node1" presStyleIdx="2" presStyleCnt="4" custScaleX="11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004B9-54C0-4043-8A3C-16D1E9544F33}" type="pres">
      <dgm:prSet presAssocID="{4ED049A0-729B-4F03-AD58-F6685E254C52}" presName="sibTrans" presStyleLbl="sibTrans2D1" presStyleIdx="2" presStyleCnt="3" custLinFactNeighborX="35000"/>
      <dgm:spPr/>
      <dgm:t>
        <a:bodyPr/>
        <a:lstStyle/>
        <a:p>
          <a:endParaRPr lang="ru-RU"/>
        </a:p>
      </dgm:t>
    </dgm:pt>
    <dgm:pt modelId="{C6394F24-99A1-4190-9E41-3FA41E6FDB91}" type="pres">
      <dgm:prSet presAssocID="{4ED049A0-729B-4F03-AD58-F6685E254C5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FDD5D21-8196-4E35-B7B1-18315207DE11}" type="pres">
      <dgm:prSet presAssocID="{675AFA6E-32CE-4517-B25C-8BDC15FAA1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39BC7-BC0C-40DB-B375-921F4E7C1794}" srcId="{02D1269B-B4D6-428D-B11B-AE4A6EFB418C}" destId="{CBE32096-88DF-4122-B134-08B0D7261D20}" srcOrd="1" destOrd="0" parTransId="{ACF0C9DB-142A-4A4F-8C41-3C98E28731EA}" sibTransId="{AF5789D2-15C5-4BC5-A87F-9A894A4B6E09}"/>
    <dgm:cxn modelId="{87C2BE7F-71CE-4D6F-B728-FFD7B03B3ABF}" srcId="{02D1269B-B4D6-428D-B11B-AE4A6EFB418C}" destId="{BDF72C8D-58AF-4CA8-B333-7CC1BAF79CCB}" srcOrd="2" destOrd="0" parTransId="{A93A7BFE-5E51-4315-A769-9B5600E431CB}" sibTransId="{4ED049A0-729B-4F03-AD58-F6685E254C52}"/>
    <dgm:cxn modelId="{E5798094-6657-447D-8C10-1A282C0F910E}" type="presOf" srcId="{CBE2C720-20E6-4F9E-AE90-81B848D109DF}" destId="{0BF93417-A24E-45F4-93CC-0135AF151746}" srcOrd="0" destOrd="0" presId="urn:microsoft.com/office/officeart/2005/8/layout/process1"/>
    <dgm:cxn modelId="{4CB53A32-B0BA-4332-B252-F47726ABDBD1}" type="presOf" srcId="{02D1269B-B4D6-428D-B11B-AE4A6EFB418C}" destId="{A15BD158-592D-4B07-9351-F424607A50EE}" srcOrd="0" destOrd="0" presId="urn:microsoft.com/office/officeart/2005/8/layout/process1"/>
    <dgm:cxn modelId="{27249B8E-259D-4BBC-8F1B-8BA0A910E6B4}" type="presOf" srcId="{AF5789D2-15C5-4BC5-A87F-9A894A4B6E09}" destId="{A6526DC3-CE47-4CF0-AF5C-57D9592DC055}" srcOrd="0" destOrd="0" presId="urn:microsoft.com/office/officeart/2005/8/layout/process1"/>
    <dgm:cxn modelId="{45BF657F-9998-4AD8-A9C4-4ABA2F0321B2}" type="presOf" srcId="{4ED049A0-729B-4F03-AD58-F6685E254C52}" destId="{332004B9-54C0-4043-8A3C-16D1E9544F33}" srcOrd="0" destOrd="0" presId="urn:microsoft.com/office/officeart/2005/8/layout/process1"/>
    <dgm:cxn modelId="{7F6E7FEE-B9BB-4519-909E-41A09A159EFB}" type="presOf" srcId="{4ED049A0-729B-4F03-AD58-F6685E254C52}" destId="{C6394F24-99A1-4190-9E41-3FA41E6FDB91}" srcOrd="1" destOrd="0" presId="urn:microsoft.com/office/officeart/2005/8/layout/process1"/>
    <dgm:cxn modelId="{08DAF5D1-4BB4-428D-B7DA-1B320B26ECCD}" type="presOf" srcId="{BDF72C8D-58AF-4CA8-B333-7CC1BAF79CCB}" destId="{4FA4B8B1-C1E2-478A-B1CA-09F16F5262C7}" srcOrd="0" destOrd="0" presId="urn:microsoft.com/office/officeart/2005/8/layout/process1"/>
    <dgm:cxn modelId="{C32C324E-101C-45B5-922C-7C56B8BFB6F9}" srcId="{02D1269B-B4D6-428D-B11B-AE4A6EFB418C}" destId="{675AFA6E-32CE-4517-B25C-8BDC15FAA134}" srcOrd="3" destOrd="0" parTransId="{6AC3DE99-B69A-4FCB-870F-50E0644BB2B9}" sibTransId="{F1D0E1A9-250C-45DB-A7FF-AB15E530AA8B}"/>
    <dgm:cxn modelId="{861A3DF8-6F84-4586-BC64-A5A89F75E378}" type="presOf" srcId="{5391C9C2-20DC-4512-9739-5CC0164C7936}" destId="{2D7B3FA3-8140-404C-BFC3-AD400BDB0BE8}" srcOrd="0" destOrd="0" presId="urn:microsoft.com/office/officeart/2005/8/layout/process1"/>
    <dgm:cxn modelId="{D7FDD87F-6B90-4ACA-97FD-BB87802571C3}" type="presOf" srcId="{5391C9C2-20DC-4512-9739-5CC0164C7936}" destId="{2105EA31-0C05-4D4C-AEA7-980ABC02FD56}" srcOrd="1" destOrd="0" presId="urn:microsoft.com/office/officeart/2005/8/layout/process1"/>
    <dgm:cxn modelId="{0170C510-3CEC-4FF7-8A2E-656CCFA5AB5A}" type="presOf" srcId="{AF5789D2-15C5-4BC5-A87F-9A894A4B6E09}" destId="{5B6B7979-848D-427F-82A9-AA12FCF406FB}" srcOrd="1" destOrd="0" presId="urn:microsoft.com/office/officeart/2005/8/layout/process1"/>
    <dgm:cxn modelId="{65C1A6B0-F8BB-4C23-9F8F-49C2D9F98E25}" type="presOf" srcId="{675AFA6E-32CE-4517-B25C-8BDC15FAA134}" destId="{3FDD5D21-8196-4E35-B7B1-18315207DE11}" srcOrd="0" destOrd="0" presId="urn:microsoft.com/office/officeart/2005/8/layout/process1"/>
    <dgm:cxn modelId="{EB9AE29B-3453-4EF4-8913-3C407113926F}" srcId="{02D1269B-B4D6-428D-B11B-AE4A6EFB418C}" destId="{CBE2C720-20E6-4F9E-AE90-81B848D109DF}" srcOrd="0" destOrd="0" parTransId="{F3CBDE3D-FFF9-4A41-ACC4-A96AD3547A30}" sibTransId="{5391C9C2-20DC-4512-9739-5CC0164C7936}"/>
    <dgm:cxn modelId="{D03DEED4-8C93-4A49-82ED-02E5026B37B4}" type="presOf" srcId="{CBE32096-88DF-4122-B134-08B0D7261D20}" destId="{AA3E0DB0-3310-4081-847E-7C86F94B1B67}" srcOrd="0" destOrd="0" presId="urn:microsoft.com/office/officeart/2005/8/layout/process1"/>
    <dgm:cxn modelId="{9C45A5E0-B487-4005-B4B7-2B060A87EC60}" type="presParOf" srcId="{A15BD158-592D-4B07-9351-F424607A50EE}" destId="{0BF93417-A24E-45F4-93CC-0135AF151746}" srcOrd="0" destOrd="0" presId="urn:microsoft.com/office/officeart/2005/8/layout/process1"/>
    <dgm:cxn modelId="{A63CD718-5AA8-427D-80F2-7AE097049867}" type="presParOf" srcId="{A15BD158-592D-4B07-9351-F424607A50EE}" destId="{2D7B3FA3-8140-404C-BFC3-AD400BDB0BE8}" srcOrd="1" destOrd="0" presId="urn:microsoft.com/office/officeart/2005/8/layout/process1"/>
    <dgm:cxn modelId="{FF0844F3-575A-46D4-BCD2-BA7CA13B6878}" type="presParOf" srcId="{2D7B3FA3-8140-404C-BFC3-AD400BDB0BE8}" destId="{2105EA31-0C05-4D4C-AEA7-980ABC02FD56}" srcOrd="0" destOrd="0" presId="urn:microsoft.com/office/officeart/2005/8/layout/process1"/>
    <dgm:cxn modelId="{9FDC5A47-DA9E-4B4D-B9FF-06FCF73F5DCE}" type="presParOf" srcId="{A15BD158-592D-4B07-9351-F424607A50EE}" destId="{AA3E0DB0-3310-4081-847E-7C86F94B1B67}" srcOrd="2" destOrd="0" presId="urn:microsoft.com/office/officeart/2005/8/layout/process1"/>
    <dgm:cxn modelId="{594627B9-FA2A-4EED-9FAC-F783277AFD64}" type="presParOf" srcId="{A15BD158-592D-4B07-9351-F424607A50EE}" destId="{A6526DC3-CE47-4CF0-AF5C-57D9592DC055}" srcOrd="3" destOrd="0" presId="urn:microsoft.com/office/officeart/2005/8/layout/process1"/>
    <dgm:cxn modelId="{54B84E2D-9B76-4230-9BB4-AB91ADA33F6B}" type="presParOf" srcId="{A6526DC3-CE47-4CF0-AF5C-57D9592DC055}" destId="{5B6B7979-848D-427F-82A9-AA12FCF406FB}" srcOrd="0" destOrd="0" presId="urn:microsoft.com/office/officeart/2005/8/layout/process1"/>
    <dgm:cxn modelId="{AF0E6AF7-B097-4696-AAB1-5BE31B767972}" type="presParOf" srcId="{A15BD158-592D-4B07-9351-F424607A50EE}" destId="{4FA4B8B1-C1E2-478A-B1CA-09F16F5262C7}" srcOrd="4" destOrd="0" presId="urn:microsoft.com/office/officeart/2005/8/layout/process1"/>
    <dgm:cxn modelId="{B8F27DD9-CBDC-4D8C-B9E3-D86ED868DB4A}" type="presParOf" srcId="{A15BD158-592D-4B07-9351-F424607A50EE}" destId="{332004B9-54C0-4043-8A3C-16D1E9544F33}" srcOrd="5" destOrd="0" presId="urn:microsoft.com/office/officeart/2005/8/layout/process1"/>
    <dgm:cxn modelId="{A02AEC6C-86AC-4735-83B3-77D2B4CE5A12}" type="presParOf" srcId="{332004B9-54C0-4043-8A3C-16D1E9544F33}" destId="{C6394F24-99A1-4190-9E41-3FA41E6FDB91}" srcOrd="0" destOrd="0" presId="urn:microsoft.com/office/officeart/2005/8/layout/process1"/>
    <dgm:cxn modelId="{A79339DF-816A-4836-80E3-17F90CC5F9B2}" type="presParOf" srcId="{A15BD158-592D-4B07-9351-F424607A50EE}" destId="{3FDD5D21-8196-4E35-B7B1-18315207DE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D1269B-B4D6-428D-B11B-AE4A6EFB418C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CBE2C720-20E6-4F9E-AE90-81B848D109DF}">
      <dgm:prSet phldrT="[Текст]" custT="1"/>
      <dgm:spPr/>
      <dgm:t>
        <a:bodyPr/>
        <a:lstStyle/>
        <a:p>
          <a:pPr marL="720000" algn="l"/>
          <a:r>
            <a:rPr lang="ru-RU" sz="1800" b="1" dirty="0" smtClean="0"/>
            <a:t>средства от прочих доходов:</a:t>
          </a:r>
          <a:endParaRPr lang="ru-RU" sz="1800" dirty="0"/>
        </a:p>
      </dgm:t>
    </dgm:pt>
    <dgm:pt modelId="{F3CBDE3D-FFF9-4A41-ACC4-A96AD3547A30}" type="parTrans" cxnId="{EB9AE29B-3453-4EF4-8913-3C407113926F}">
      <dgm:prSet/>
      <dgm:spPr/>
      <dgm:t>
        <a:bodyPr/>
        <a:lstStyle/>
        <a:p>
          <a:endParaRPr lang="ru-RU"/>
        </a:p>
      </dgm:t>
    </dgm:pt>
    <dgm:pt modelId="{5391C9C2-20DC-4512-9739-5CC0164C7936}" type="sibTrans" cxnId="{EB9AE29B-3453-4EF4-8913-3C407113926F}">
      <dgm:prSet/>
      <dgm:spPr/>
      <dgm:t>
        <a:bodyPr/>
        <a:lstStyle/>
        <a:p>
          <a:endParaRPr lang="ru-RU"/>
        </a:p>
      </dgm:t>
    </dgm:pt>
    <dgm:pt modelId="{BDF72C8D-58AF-4CA8-B333-7CC1BAF79CCB}">
      <dgm:prSet phldrT="[Текст]" custT="1"/>
      <dgm:spPr/>
      <dgm:t>
        <a:bodyPr/>
        <a:lstStyle/>
        <a:p>
          <a:r>
            <a:rPr lang="ru-RU" sz="2000" dirty="0" smtClean="0"/>
            <a:t>+ </a:t>
          </a:r>
          <a:r>
            <a:rPr lang="en-US" sz="2000" dirty="0" smtClean="0"/>
            <a:t>10 205</a:t>
          </a:r>
          <a:r>
            <a:rPr lang="ru-RU" sz="2000" dirty="0" smtClean="0"/>
            <a:t>,</a:t>
          </a:r>
          <a:r>
            <a:rPr lang="en-US" sz="2000" dirty="0" smtClean="0"/>
            <a:t>7</a:t>
          </a:r>
          <a:endParaRPr lang="ru-RU" sz="2000" dirty="0" smtClean="0"/>
        </a:p>
      </dgm:t>
    </dgm:pt>
    <dgm:pt modelId="{A93A7BFE-5E51-4315-A769-9B5600E431CB}" type="parTrans" cxnId="{87C2BE7F-71CE-4D6F-B728-FFD7B03B3ABF}">
      <dgm:prSet/>
      <dgm:spPr/>
      <dgm:t>
        <a:bodyPr/>
        <a:lstStyle/>
        <a:p>
          <a:endParaRPr lang="ru-RU"/>
        </a:p>
      </dgm:t>
    </dgm:pt>
    <dgm:pt modelId="{4ED049A0-729B-4F03-AD58-F6685E254C52}" type="sibTrans" cxnId="{87C2BE7F-71CE-4D6F-B728-FFD7B03B3ABF}">
      <dgm:prSet/>
      <dgm:spPr/>
      <dgm:t>
        <a:bodyPr/>
        <a:lstStyle/>
        <a:p>
          <a:endParaRPr lang="ru-RU" dirty="0"/>
        </a:p>
      </dgm:t>
    </dgm:pt>
    <dgm:pt modelId="{CBE32096-88DF-4122-B134-08B0D7261D20}">
      <dgm:prSet phldrT="[Текст]" custT="1"/>
      <dgm:spPr/>
      <dgm:t>
        <a:bodyPr/>
        <a:lstStyle/>
        <a:p>
          <a:r>
            <a:rPr lang="ru-RU" sz="1800" dirty="0" smtClean="0"/>
            <a:t>0,0</a:t>
          </a:r>
          <a:endParaRPr lang="ru-RU" sz="1800" dirty="0"/>
        </a:p>
      </dgm:t>
    </dgm:pt>
    <dgm:pt modelId="{ACF0C9DB-142A-4A4F-8C41-3C98E28731EA}" type="parTrans" cxnId="{2BD39BC7-BC0C-40DB-B375-921F4E7C1794}">
      <dgm:prSet/>
      <dgm:spPr/>
      <dgm:t>
        <a:bodyPr/>
        <a:lstStyle/>
        <a:p>
          <a:endParaRPr lang="ru-RU"/>
        </a:p>
      </dgm:t>
    </dgm:pt>
    <dgm:pt modelId="{AF5789D2-15C5-4BC5-A87F-9A894A4B6E09}" type="sibTrans" cxnId="{2BD39BC7-BC0C-40DB-B375-921F4E7C1794}">
      <dgm:prSet/>
      <dgm:spPr/>
      <dgm:t>
        <a:bodyPr/>
        <a:lstStyle/>
        <a:p>
          <a:endParaRPr lang="ru-RU"/>
        </a:p>
      </dgm:t>
    </dgm:pt>
    <dgm:pt modelId="{675AFA6E-32CE-4517-B25C-8BDC15FAA134}">
      <dgm:prSet phldrT="[Текст]" custT="1"/>
      <dgm:spPr/>
      <dgm:t>
        <a:bodyPr/>
        <a:lstStyle/>
        <a:p>
          <a:r>
            <a:rPr lang="en-US" sz="1900" b="1" dirty="0" smtClean="0"/>
            <a:t>10 205</a:t>
          </a:r>
          <a:r>
            <a:rPr lang="ru-RU" sz="1900" b="1" dirty="0" smtClean="0"/>
            <a:t>,</a:t>
          </a:r>
          <a:r>
            <a:rPr lang="en-US" sz="1900" b="1" dirty="0" smtClean="0"/>
            <a:t>7</a:t>
          </a:r>
          <a:endParaRPr lang="ru-RU" sz="1900" b="1" dirty="0" smtClean="0"/>
        </a:p>
      </dgm:t>
    </dgm:pt>
    <dgm:pt modelId="{6AC3DE99-B69A-4FCB-870F-50E0644BB2B9}" type="parTrans" cxnId="{C32C324E-101C-45B5-922C-7C56B8BFB6F9}">
      <dgm:prSet/>
      <dgm:spPr/>
      <dgm:t>
        <a:bodyPr/>
        <a:lstStyle/>
        <a:p>
          <a:endParaRPr lang="ru-RU"/>
        </a:p>
      </dgm:t>
    </dgm:pt>
    <dgm:pt modelId="{F1D0E1A9-250C-45DB-A7FF-AB15E530AA8B}" type="sibTrans" cxnId="{C32C324E-101C-45B5-922C-7C56B8BFB6F9}">
      <dgm:prSet/>
      <dgm:spPr/>
      <dgm:t>
        <a:bodyPr/>
        <a:lstStyle/>
        <a:p>
          <a:endParaRPr lang="ru-RU"/>
        </a:p>
      </dgm:t>
    </dgm:pt>
    <dgm:pt modelId="{A15BD158-592D-4B07-9351-F424607A50EE}" type="pres">
      <dgm:prSet presAssocID="{02D1269B-B4D6-428D-B11B-AE4A6EFB418C}" presName="Name0" presStyleCnt="0">
        <dgm:presLayoutVars>
          <dgm:dir/>
          <dgm:resizeHandles val="exact"/>
        </dgm:presLayoutVars>
      </dgm:prSet>
      <dgm:spPr/>
    </dgm:pt>
    <dgm:pt modelId="{0BF93417-A24E-45F4-93CC-0135AF151746}" type="pres">
      <dgm:prSet presAssocID="{CBE2C720-20E6-4F9E-AE90-81B848D109DF}" presName="node" presStyleLbl="node1" presStyleIdx="0" presStyleCnt="4" custScaleX="54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B3FA3-8140-404C-BFC3-AD400BDB0BE8}" type="pres">
      <dgm:prSet presAssocID="{5391C9C2-20DC-4512-9739-5CC0164C793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105EA31-0C05-4D4C-AEA7-980ABC02FD56}" type="pres">
      <dgm:prSet presAssocID="{5391C9C2-20DC-4512-9739-5CC0164C79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A3E0DB0-3310-4081-847E-7C86F94B1B67}" type="pres">
      <dgm:prSet presAssocID="{CBE32096-88DF-4122-B134-08B0D7261D20}" presName="node" presStyleLbl="node1" presStyleIdx="1" presStyleCnt="4" custScaleX="110912" custLinFactNeighborX="-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6DC3-CE47-4CF0-AF5C-57D9592DC055}" type="pres">
      <dgm:prSet presAssocID="{AF5789D2-15C5-4BC5-A87F-9A894A4B6E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B6B7979-848D-427F-82A9-AA12FCF406FB}" type="pres">
      <dgm:prSet presAssocID="{AF5789D2-15C5-4BC5-A87F-9A894A4B6E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FA4B8B1-C1E2-478A-B1CA-09F16F5262C7}" type="pres">
      <dgm:prSet presAssocID="{BDF72C8D-58AF-4CA8-B333-7CC1BAF79CCB}" presName="node" presStyleLbl="node1" presStyleIdx="2" presStyleCnt="4" custScaleX="11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004B9-54C0-4043-8A3C-16D1E9544F33}" type="pres">
      <dgm:prSet presAssocID="{4ED049A0-729B-4F03-AD58-F6685E254C52}" presName="sibTrans" presStyleLbl="sibTrans2D1" presStyleIdx="2" presStyleCnt="3" custLinFactNeighborX="30000"/>
      <dgm:spPr/>
      <dgm:t>
        <a:bodyPr/>
        <a:lstStyle/>
        <a:p>
          <a:endParaRPr lang="ru-RU"/>
        </a:p>
      </dgm:t>
    </dgm:pt>
    <dgm:pt modelId="{C6394F24-99A1-4190-9E41-3FA41E6FDB91}" type="pres">
      <dgm:prSet presAssocID="{4ED049A0-729B-4F03-AD58-F6685E254C5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FDD5D21-8196-4E35-B7B1-18315207DE11}" type="pres">
      <dgm:prSet presAssocID="{675AFA6E-32CE-4517-B25C-8BDC15FAA1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39BC7-BC0C-40DB-B375-921F4E7C1794}" srcId="{02D1269B-B4D6-428D-B11B-AE4A6EFB418C}" destId="{CBE32096-88DF-4122-B134-08B0D7261D20}" srcOrd="1" destOrd="0" parTransId="{ACF0C9DB-142A-4A4F-8C41-3C98E28731EA}" sibTransId="{AF5789D2-15C5-4BC5-A87F-9A894A4B6E09}"/>
    <dgm:cxn modelId="{87C2BE7F-71CE-4D6F-B728-FFD7B03B3ABF}" srcId="{02D1269B-B4D6-428D-B11B-AE4A6EFB418C}" destId="{BDF72C8D-58AF-4CA8-B333-7CC1BAF79CCB}" srcOrd="2" destOrd="0" parTransId="{A93A7BFE-5E51-4315-A769-9B5600E431CB}" sibTransId="{4ED049A0-729B-4F03-AD58-F6685E254C52}"/>
    <dgm:cxn modelId="{7FE759BD-07AB-492D-8882-4268221A38F0}" type="presOf" srcId="{BDF72C8D-58AF-4CA8-B333-7CC1BAF79CCB}" destId="{4FA4B8B1-C1E2-478A-B1CA-09F16F5262C7}" srcOrd="0" destOrd="0" presId="urn:microsoft.com/office/officeart/2005/8/layout/process1"/>
    <dgm:cxn modelId="{246B6A53-5BD1-4CA7-A8FD-662F31F943DD}" type="presOf" srcId="{AF5789D2-15C5-4BC5-A87F-9A894A4B6E09}" destId="{5B6B7979-848D-427F-82A9-AA12FCF406FB}" srcOrd="1" destOrd="0" presId="urn:microsoft.com/office/officeart/2005/8/layout/process1"/>
    <dgm:cxn modelId="{8EABD59F-D8B9-454A-8C23-B0A8E7709638}" type="presOf" srcId="{675AFA6E-32CE-4517-B25C-8BDC15FAA134}" destId="{3FDD5D21-8196-4E35-B7B1-18315207DE11}" srcOrd="0" destOrd="0" presId="urn:microsoft.com/office/officeart/2005/8/layout/process1"/>
    <dgm:cxn modelId="{C32C324E-101C-45B5-922C-7C56B8BFB6F9}" srcId="{02D1269B-B4D6-428D-B11B-AE4A6EFB418C}" destId="{675AFA6E-32CE-4517-B25C-8BDC15FAA134}" srcOrd="3" destOrd="0" parTransId="{6AC3DE99-B69A-4FCB-870F-50E0644BB2B9}" sibTransId="{F1D0E1A9-250C-45DB-A7FF-AB15E530AA8B}"/>
    <dgm:cxn modelId="{0355B511-908A-4B9E-B43F-FC0A67EAF27A}" type="presOf" srcId="{5391C9C2-20DC-4512-9739-5CC0164C7936}" destId="{2105EA31-0C05-4D4C-AEA7-980ABC02FD56}" srcOrd="1" destOrd="0" presId="urn:microsoft.com/office/officeart/2005/8/layout/process1"/>
    <dgm:cxn modelId="{8594408F-2890-4131-B33F-EC83B0BB31E7}" type="presOf" srcId="{5391C9C2-20DC-4512-9739-5CC0164C7936}" destId="{2D7B3FA3-8140-404C-BFC3-AD400BDB0BE8}" srcOrd="0" destOrd="0" presId="urn:microsoft.com/office/officeart/2005/8/layout/process1"/>
    <dgm:cxn modelId="{4F9C6C46-4868-43A9-98C1-F6FFFA3A32D3}" type="presOf" srcId="{CBE32096-88DF-4122-B134-08B0D7261D20}" destId="{AA3E0DB0-3310-4081-847E-7C86F94B1B67}" srcOrd="0" destOrd="0" presId="urn:microsoft.com/office/officeart/2005/8/layout/process1"/>
    <dgm:cxn modelId="{EB9AE29B-3453-4EF4-8913-3C407113926F}" srcId="{02D1269B-B4D6-428D-B11B-AE4A6EFB418C}" destId="{CBE2C720-20E6-4F9E-AE90-81B848D109DF}" srcOrd="0" destOrd="0" parTransId="{F3CBDE3D-FFF9-4A41-ACC4-A96AD3547A30}" sibTransId="{5391C9C2-20DC-4512-9739-5CC0164C7936}"/>
    <dgm:cxn modelId="{D5FA6C2F-2F2B-468F-886C-0160F98135CF}" type="presOf" srcId="{AF5789D2-15C5-4BC5-A87F-9A894A4B6E09}" destId="{A6526DC3-CE47-4CF0-AF5C-57D9592DC055}" srcOrd="0" destOrd="0" presId="urn:microsoft.com/office/officeart/2005/8/layout/process1"/>
    <dgm:cxn modelId="{89088EDA-F83B-459F-A979-0A55385F3B5B}" type="presOf" srcId="{4ED049A0-729B-4F03-AD58-F6685E254C52}" destId="{C6394F24-99A1-4190-9E41-3FA41E6FDB91}" srcOrd="1" destOrd="0" presId="urn:microsoft.com/office/officeart/2005/8/layout/process1"/>
    <dgm:cxn modelId="{C6EE3802-8DC8-461B-867F-B48EA0B563AC}" type="presOf" srcId="{CBE2C720-20E6-4F9E-AE90-81B848D109DF}" destId="{0BF93417-A24E-45F4-93CC-0135AF151746}" srcOrd="0" destOrd="0" presId="urn:microsoft.com/office/officeart/2005/8/layout/process1"/>
    <dgm:cxn modelId="{44E61609-3B1D-4CEB-AB0D-2349184F7D86}" type="presOf" srcId="{4ED049A0-729B-4F03-AD58-F6685E254C52}" destId="{332004B9-54C0-4043-8A3C-16D1E9544F33}" srcOrd="0" destOrd="0" presId="urn:microsoft.com/office/officeart/2005/8/layout/process1"/>
    <dgm:cxn modelId="{3E83C468-746E-462C-9481-2AECA7898F64}" type="presOf" srcId="{02D1269B-B4D6-428D-B11B-AE4A6EFB418C}" destId="{A15BD158-592D-4B07-9351-F424607A50EE}" srcOrd="0" destOrd="0" presId="urn:microsoft.com/office/officeart/2005/8/layout/process1"/>
    <dgm:cxn modelId="{7D768D93-974F-4A0E-95D2-ABCBE58C0E22}" type="presParOf" srcId="{A15BD158-592D-4B07-9351-F424607A50EE}" destId="{0BF93417-A24E-45F4-93CC-0135AF151746}" srcOrd="0" destOrd="0" presId="urn:microsoft.com/office/officeart/2005/8/layout/process1"/>
    <dgm:cxn modelId="{9F0777C2-A5C3-4536-AAC5-AA2E6602BC85}" type="presParOf" srcId="{A15BD158-592D-4B07-9351-F424607A50EE}" destId="{2D7B3FA3-8140-404C-BFC3-AD400BDB0BE8}" srcOrd="1" destOrd="0" presId="urn:microsoft.com/office/officeart/2005/8/layout/process1"/>
    <dgm:cxn modelId="{21507033-F374-441F-91EE-9955AB974D1E}" type="presParOf" srcId="{2D7B3FA3-8140-404C-BFC3-AD400BDB0BE8}" destId="{2105EA31-0C05-4D4C-AEA7-980ABC02FD56}" srcOrd="0" destOrd="0" presId="urn:microsoft.com/office/officeart/2005/8/layout/process1"/>
    <dgm:cxn modelId="{A2D945A0-9200-48BE-AA56-A1B724FA4715}" type="presParOf" srcId="{A15BD158-592D-4B07-9351-F424607A50EE}" destId="{AA3E0DB0-3310-4081-847E-7C86F94B1B67}" srcOrd="2" destOrd="0" presId="urn:microsoft.com/office/officeart/2005/8/layout/process1"/>
    <dgm:cxn modelId="{5A1707B8-3F76-4D77-A478-1A56337CE594}" type="presParOf" srcId="{A15BD158-592D-4B07-9351-F424607A50EE}" destId="{A6526DC3-CE47-4CF0-AF5C-57D9592DC055}" srcOrd="3" destOrd="0" presId="urn:microsoft.com/office/officeart/2005/8/layout/process1"/>
    <dgm:cxn modelId="{67A8D42B-AE5E-406A-8002-40ECF99C6911}" type="presParOf" srcId="{A6526DC3-CE47-4CF0-AF5C-57D9592DC055}" destId="{5B6B7979-848D-427F-82A9-AA12FCF406FB}" srcOrd="0" destOrd="0" presId="urn:microsoft.com/office/officeart/2005/8/layout/process1"/>
    <dgm:cxn modelId="{DAB8CE0E-2F36-4A3A-A56F-2C841BED34E8}" type="presParOf" srcId="{A15BD158-592D-4B07-9351-F424607A50EE}" destId="{4FA4B8B1-C1E2-478A-B1CA-09F16F5262C7}" srcOrd="4" destOrd="0" presId="urn:microsoft.com/office/officeart/2005/8/layout/process1"/>
    <dgm:cxn modelId="{C4328A6A-D134-46AE-849A-03BA2AD3A699}" type="presParOf" srcId="{A15BD158-592D-4B07-9351-F424607A50EE}" destId="{332004B9-54C0-4043-8A3C-16D1E9544F33}" srcOrd="5" destOrd="0" presId="urn:microsoft.com/office/officeart/2005/8/layout/process1"/>
    <dgm:cxn modelId="{B020FA7D-FD4F-41DD-9DAF-025ABF5A93F0}" type="presParOf" srcId="{332004B9-54C0-4043-8A3C-16D1E9544F33}" destId="{C6394F24-99A1-4190-9E41-3FA41E6FDB91}" srcOrd="0" destOrd="0" presId="urn:microsoft.com/office/officeart/2005/8/layout/process1"/>
    <dgm:cxn modelId="{08A64435-8669-4C82-9D06-2E8116EDC627}" type="presParOf" srcId="{A15BD158-592D-4B07-9351-F424607A50EE}" destId="{3FDD5D21-8196-4E35-B7B1-18315207DE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C6D32-3A9C-4840-AFF2-17E038C421A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11FF9F-7326-46E6-A94E-2E84F7721FF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101 медицинская организация,  оказывающая </a:t>
          </a:r>
          <a:b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амбулаторную помощь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87D179EE-1CA6-41F8-96A4-8CA0C59C5726}" type="parTrans" cxnId="{8DAA1E59-2516-422D-856C-BD401A6A9F8B}">
      <dgm:prSet/>
      <dgm:spPr/>
      <dgm:t>
        <a:bodyPr/>
        <a:lstStyle/>
        <a:p>
          <a:endParaRPr lang="ru-RU" sz="2400" b="1"/>
        </a:p>
      </dgm:t>
    </dgm:pt>
    <dgm:pt modelId="{329045D6-ED2B-4B24-B824-413FBCDFE5AF}" type="sibTrans" cxnId="{8DAA1E59-2516-422D-856C-BD401A6A9F8B}">
      <dgm:prSet/>
      <dgm:spPr/>
      <dgm:t>
        <a:bodyPr/>
        <a:lstStyle/>
        <a:p>
          <a:endParaRPr lang="ru-RU" sz="2400" b="1"/>
        </a:p>
      </dgm:t>
    </dgm:pt>
    <dgm:pt modelId="{81345753-0620-46B0-BC7B-1B6C77F0EA43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1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федеральных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6074818-C720-442D-98B1-B0113919AD34}" type="parTrans" cxnId="{967B6049-739B-4CEB-8A55-16AD097919DB}">
      <dgm:prSet/>
      <dgm:spPr/>
      <dgm:t>
        <a:bodyPr/>
        <a:lstStyle/>
        <a:p>
          <a:endParaRPr lang="ru-RU" sz="2400" b="1"/>
        </a:p>
      </dgm:t>
    </dgm:pt>
    <dgm:pt modelId="{1D8C7496-A0B5-481A-89B0-96CA5338E1B2}" type="sibTrans" cxnId="{967B6049-739B-4CEB-8A55-16AD097919DB}">
      <dgm:prSet/>
      <dgm:spPr/>
      <dgm:t>
        <a:bodyPr/>
        <a:lstStyle/>
        <a:p>
          <a:endParaRPr lang="ru-RU" sz="2400" b="1"/>
        </a:p>
      </dgm:t>
    </dgm:pt>
    <dgm:pt modelId="{64C4E389-7C38-49FD-9A29-5D555B6A8314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49 областных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50831DB0-74F4-48A6-9420-E34B6E95B63A}" type="parTrans" cxnId="{A604E078-C949-4D3A-B3A6-D9ABB77DEFE0}">
      <dgm:prSet/>
      <dgm:spPr/>
      <dgm:t>
        <a:bodyPr/>
        <a:lstStyle/>
        <a:p>
          <a:endParaRPr lang="ru-RU" sz="2400" b="1"/>
        </a:p>
      </dgm:t>
    </dgm:pt>
    <dgm:pt modelId="{DE7581D3-9FF4-41C0-82E3-DA9C1E033CC5}" type="sibTrans" cxnId="{A604E078-C949-4D3A-B3A6-D9ABB77DEFE0}">
      <dgm:prSet/>
      <dgm:spPr/>
      <dgm:t>
        <a:bodyPr/>
        <a:lstStyle/>
        <a:p>
          <a:endParaRPr lang="ru-RU" sz="2400" b="1"/>
        </a:p>
      </dgm:t>
    </dgm:pt>
    <dgm:pt modelId="{9FA72468-A321-433D-BE7D-71A935ED8927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47 частных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404624EA-1EB8-4489-8E83-3910D9A4D45F}" type="parTrans" cxnId="{829A1516-21E2-4B69-B4F4-9D7B1B6772CF}">
      <dgm:prSet/>
      <dgm:spPr/>
      <dgm:t>
        <a:bodyPr/>
        <a:lstStyle/>
        <a:p>
          <a:endParaRPr lang="ru-RU" sz="2400" b="1"/>
        </a:p>
      </dgm:t>
    </dgm:pt>
    <dgm:pt modelId="{4D81C863-2309-4816-B2FC-9788BF80A33C}" type="sibTrans" cxnId="{829A1516-21E2-4B69-B4F4-9D7B1B6772CF}">
      <dgm:prSet/>
      <dgm:spPr/>
      <dgm:t>
        <a:bodyPr/>
        <a:lstStyle/>
        <a:p>
          <a:endParaRPr lang="ru-RU" sz="2400" b="1"/>
        </a:p>
      </dgm:t>
    </dgm:pt>
    <dgm:pt modelId="{DD4CDAF3-2FE5-4AF7-9D49-29FB9AB47193}" type="pres">
      <dgm:prSet presAssocID="{815C6D32-3A9C-4840-AFF2-17E038C421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6FEE32-EBB2-4A51-B27A-86B33F5F677E}" type="pres">
      <dgm:prSet presAssocID="{8B11FF9F-7326-46E6-A94E-2E84F7721FFB}" presName="vertOne" presStyleCnt="0"/>
      <dgm:spPr/>
    </dgm:pt>
    <dgm:pt modelId="{41D8ED11-55DA-4402-8621-D918F2043405}" type="pres">
      <dgm:prSet presAssocID="{8B11FF9F-7326-46E6-A94E-2E84F7721FFB}" presName="txOne" presStyleLbl="node0" presStyleIdx="0" presStyleCnt="1" custLinFactNeighborX="36" custLinFactNeighborY="-12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CEBAAD-E0C9-48DF-A180-09C8184BFC1C}" type="pres">
      <dgm:prSet presAssocID="{8B11FF9F-7326-46E6-A94E-2E84F7721FFB}" presName="parTransOne" presStyleCnt="0"/>
      <dgm:spPr/>
    </dgm:pt>
    <dgm:pt modelId="{6EFC63F6-DFF0-47BA-B232-7B9D1446CEC9}" type="pres">
      <dgm:prSet presAssocID="{8B11FF9F-7326-46E6-A94E-2E84F7721FFB}" presName="horzOne" presStyleCnt="0"/>
      <dgm:spPr/>
    </dgm:pt>
    <dgm:pt modelId="{13A8B924-7CF2-45C9-8C16-B9B842496A9D}" type="pres">
      <dgm:prSet presAssocID="{81345753-0620-46B0-BC7B-1B6C77F0EA43}" presName="vertTwo" presStyleCnt="0"/>
      <dgm:spPr/>
    </dgm:pt>
    <dgm:pt modelId="{161FC4C5-0F3D-4213-9C6B-215E25A4981A}" type="pres">
      <dgm:prSet presAssocID="{81345753-0620-46B0-BC7B-1B6C77F0EA4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17A3C-18E0-4580-876B-A8E339FB1940}" type="pres">
      <dgm:prSet presAssocID="{81345753-0620-46B0-BC7B-1B6C77F0EA43}" presName="horzTwo" presStyleCnt="0"/>
      <dgm:spPr/>
    </dgm:pt>
    <dgm:pt modelId="{0D117DC9-FF03-4F6D-8C31-E3CD0AE3BEBD}" type="pres">
      <dgm:prSet presAssocID="{1D8C7496-A0B5-481A-89B0-96CA5338E1B2}" presName="sibSpaceTwo" presStyleCnt="0"/>
      <dgm:spPr/>
    </dgm:pt>
    <dgm:pt modelId="{4898AD16-F309-4A76-976E-3575DE47F724}" type="pres">
      <dgm:prSet presAssocID="{64C4E389-7C38-49FD-9A29-5D555B6A8314}" presName="vertTwo" presStyleCnt="0"/>
      <dgm:spPr/>
    </dgm:pt>
    <dgm:pt modelId="{2EEACDCF-DF13-47DD-8E71-ED7024A0A0E6}" type="pres">
      <dgm:prSet presAssocID="{64C4E389-7C38-49FD-9A29-5D555B6A8314}" presName="txTwo" presStyleLbl="node2" presStyleIdx="1" presStyleCnt="3" custScaleX="81155" custLinFactNeighborX="-976" custLinFactNeighborY="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B958F-6C11-4177-806C-8D9AD2D51054}" type="pres">
      <dgm:prSet presAssocID="{64C4E389-7C38-49FD-9A29-5D555B6A8314}" presName="horzTwo" presStyleCnt="0"/>
      <dgm:spPr/>
    </dgm:pt>
    <dgm:pt modelId="{CE21A16F-7453-4055-8124-2C7B99DA33ED}" type="pres">
      <dgm:prSet presAssocID="{DE7581D3-9FF4-41C0-82E3-DA9C1E033CC5}" presName="sibSpaceTwo" presStyleCnt="0"/>
      <dgm:spPr/>
    </dgm:pt>
    <dgm:pt modelId="{95B556C9-2DB3-416D-9B92-CA69E9E29792}" type="pres">
      <dgm:prSet presAssocID="{9FA72468-A321-433D-BE7D-71A935ED8927}" presName="vertTwo" presStyleCnt="0"/>
      <dgm:spPr/>
    </dgm:pt>
    <dgm:pt modelId="{EBB811DA-5C1B-4A43-8734-F9CCB090928D}" type="pres">
      <dgm:prSet presAssocID="{9FA72468-A321-433D-BE7D-71A935ED8927}" presName="txTwo" presStyleLbl="node2" presStyleIdx="2" presStyleCnt="3" custLinFactNeighborX="5848" custLinFactNeighborY="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9BBF8-6F4E-42A5-99B8-419EB4ACB84A}" type="pres">
      <dgm:prSet presAssocID="{9FA72468-A321-433D-BE7D-71A935ED8927}" presName="horzTwo" presStyleCnt="0"/>
      <dgm:spPr/>
    </dgm:pt>
  </dgm:ptLst>
  <dgm:cxnLst>
    <dgm:cxn modelId="{A604E078-C949-4D3A-B3A6-D9ABB77DEFE0}" srcId="{8B11FF9F-7326-46E6-A94E-2E84F7721FFB}" destId="{64C4E389-7C38-49FD-9A29-5D555B6A8314}" srcOrd="1" destOrd="0" parTransId="{50831DB0-74F4-48A6-9420-E34B6E95B63A}" sibTransId="{DE7581D3-9FF4-41C0-82E3-DA9C1E033CC5}"/>
    <dgm:cxn modelId="{829A1516-21E2-4B69-B4F4-9D7B1B6772CF}" srcId="{8B11FF9F-7326-46E6-A94E-2E84F7721FFB}" destId="{9FA72468-A321-433D-BE7D-71A935ED8927}" srcOrd="2" destOrd="0" parTransId="{404624EA-1EB8-4489-8E83-3910D9A4D45F}" sibTransId="{4D81C863-2309-4816-B2FC-9788BF80A33C}"/>
    <dgm:cxn modelId="{EFFC7798-1F6B-4318-9C0C-1614DC14A24B}" type="presOf" srcId="{8B11FF9F-7326-46E6-A94E-2E84F7721FFB}" destId="{41D8ED11-55DA-4402-8621-D918F2043405}" srcOrd="0" destOrd="0" presId="urn:microsoft.com/office/officeart/2005/8/layout/hierarchy4"/>
    <dgm:cxn modelId="{55333815-471C-459E-9E6C-63B7F3A9CC60}" type="presOf" srcId="{81345753-0620-46B0-BC7B-1B6C77F0EA43}" destId="{161FC4C5-0F3D-4213-9C6B-215E25A4981A}" srcOrd="0" destOrd="0" presId="urn:microsoft.com/office/officeart/2005/8/layout/hierarchy4"/>
    <dgm:cxn modelId="{29BE0E57-7602-4C02-B906-D3FE64CD3321}" type="presOf" srcId="{9FA72468-A321-433D-BE7D-71A935ED8927}" destId="{EBB811DA-5C1B-4A43-8734-F9CCB090928D}" srcOrd="0" destOrd="0" presId="urn:microsoft.com/office/officeart/2005/8/layout/hierarchy4"/>
    <dgm:cxn modelId="{A3BE7722-1040-45A9-8AFA-0A167EF2CD2B}" type="presOf" srcId="{64C4E389-7C38-49FD-9A29-5D555B6A8314}" destId="{2EEACDCF-DF13-47DD-8E71-ED7024A0A0E6}" srcOrd="0" destOrd="0" presId="urn:microsoft.com/office/officeart/2005/8/layout/hierarchy4"/>
    <dgm:cxn modelId="{967B6049-739B-4CEB-8A55-16AD097919DB}" srcId="{8B11FF9F-7326-46E6-A94E-2E84F7721FFB}" destId="{81345753-0620-46B0-BC7B-1B6C77F0EA43}" srcOrd="0" destOrd="0" parTransId="{96074818-C720-442D-98B1-B0113919AD34}" sibTransId="{1D8C7496-A0B5-481A-89B0-96CA5338E1B2}"/>
    <dgm:cxn modelId="{1EA575DF-7C1E-4AE3-935B-E07E473C3FCE}" type="presOf" srcId="{815C6D32-3A9C-4840-AFF2-17E038C421A0}" destId="{DD4CDAF3-2FE5-4AF7-9D49-29FB9AB47193}" srcOrd="0" destOrd="0" presId="urn:microsoft.com/office/officeart/2005/8/layout/hierarchy4"/>
    <dgm:cxn modelId="{8DAA1E59-2516-422D-856C-BD401A6A9F8B}" srcId="{815C6D32-3A9C-4840-AFF2-17E038C421A0}" destId="{8B11FF9F-7326-46E6-A94E-2E84F7721FFB}" srcOrd="0" destOrd="0" parTransId="{87D179EE-1CA6-41F8-96A4-8CA0C59C5726}" sibTransId="{329045D6-ED2B-4B24-B824-413FBCDFE5AF}"/>
    <dgm:cxn modelId="{9F2E1F2F-BDF4-4B15-A7D9-17B63A9A1413}" type="presParOf" srcId="{DD4CDAF3-2FE5-4AF7-9D49-29FB9AB47193}" destId="{D46FEE32-EBB2-4A51-B27A-86B33F5F677E}" srcOrd="0" destOrd="0" presId="urn:microsoft.com/office/officeart/2005/8/layout/hierarchy4"/>
    <dgm:cxn modelId="{4A909B07-7066-4A1B-B9E2-183F980366B9}" type="presParOf" srcId="{D46FEE32-EBB2-4A51-B27A-86B33F5F677E}" destId="{41D8ED11-55DA-4402-8621-D918F2043405}" srcOrd="0" destOrd="0" presId="urn:microsoft.com/office/officeart/2005/8/layout/hierarchy4"/>
    <dgm:cxn modelId="{6A5F130C-8DB4-4CC3-9EC6-DC858AC6D05E}" type="presParOf" srcId="{D46FEE32-EBB2-4A51-B27A-86B33F5F677E}" destId="{51CEBAAD-E0C9-48DF-A180-09C8184BFC1C}" srcOrd="1" destOrd="0" presId="urn:microsoft.com/office/officeart/2005/8/layout/hierarchy4"/>
    <dgm:cxn modelId="{AA07690D-58A2-4EF4-93A9-9FE376D5D356}" type="presParOf" srcId="{D46FEE32-EBB2-4A51-B27A-86B33F5F677E}" destId="{6EFC63F6-DFF0-47BA-B232-7B9D1446CEC9}" srcOrd="2" destOrd="0" presId="urn:microsoft.com/office/officeart/2005/8/layout/hierarchy4"/>
    <dgm:cxn modelId="{01B6E3FB-7232-4B00-951E-3171FA709E97}" type="presParOf" srcId="{6EFC63F6-DFF0-47BA-B232-7B9D1446CEC9}" destId="{13A8B924-7CF2-45C9-8C16-B9B842496A9D}" srcOrd="0" destOrd="0" presId="urn:microsoft.com/office/officeart/2005/8/layout/hierarchy4"/>
    <dgm:cxn modelId="{F397CAA2-1A6C-4AAF-802A-797F6A574F94}" type="presParOf" srcId="{13A8B924-7CF2-45C9-8C16-B9B842496A9D}" destId="{161FC4C5-0F3D-4213-9C6B-215E25A4981A}" srcOrd="0" destOrd="0" presId="urn:microsoft.com/office/officeart/2005/8/layout/hierarchy4"/>
    <dgm:cxn modelId="{6C80D9AF-72C2-4F41-AAAA-53E881196BFC}" type="presParOf" srcId="{13A8B924-7CF2-45C9-8C16-B9B842496A9D}" destId="{9EC17A3C-18E0-4580-876B-A8E339FB1940}" srcOrd="1" destOrd="0" presId="urn:microsoft.com/office/officeart/2005/8/layout/hierarchy4"/>
    <dgm:cxn modelId="{184E73DC-07F3-4A62-BEA5-FCBE66A64553}" type="presParOf" srcId="{6EFC63F6-DFF0-47BA-B232-7B9D1446CEC9}" destId="{0D117DC9-FF03-4F6D-8C31-E3CD0AE3BEBD}" srcOrd="1" destOrd="0" presId="urn:microsoft.com/office/officeart/2005/8/layout/hierarchy4"/>
    <dgm:cxn modelId="{DCC3C0CE-9E87-4579-964D-7D6A596551EB}" type="presParOf" srcId="{6EFC63F6-DFF0-47BA-B232-7B9D1446CEC9}" destId="{4898AD16-F309-4A76-976E-3575DE47F724}" srcOrd="2" destOrd="0" presId="urn:microsoft.com/office/officeart/2005/8/layout/hierarchy4"/>
    <dgm:cxn modelId="{8871CAC3-31A3-4414-9DE2-4AF5E9B040A9}" type="presParOf" srcId="{4898AD16-F309-4A76-976E-3575DE47F724}" destId="{2EEACDCF-DF13-47DD-8E71-ED7024A0A0E6}" srcOrd="0" destOrd="0" presId="urn:microsoft.com/office/officeart/2005/8/layout/hierarchy4"/>
    <dgm:cxn modelId="{299EA9DB-5845-45A5-8DEA-D9ECD966C91A}" type="presParOf" srcId="{4898AD16-F309-4A76-976E-3575DE47F724}" destId="{7FEB958F-6C11-4177-806C-8D9AD2D51054}" srcOrd="1" destOrd="0" presId="urn:microsoft.com/office/officeart/2005/8/layout/hierarchy4"/>
    <dgm:cxn modelId="{18898E37-33B3-460B-B1A9-715F2AF811AF}" type="presParOf" srcId="{6EFC63F6-DFF0-47BA-B232-7B9D1446CEC9}" destId="{CE21A16F-7453-4055-8124-2C7B99DA33ED}" srcOrd="3" destOrd="0" presId="urn:microsoft.com/office/officeart/2005/8/layout/hierarchy4"/>
    <dgm:cxn modelId="{78C36DD6-3376-4806-A6AC-6CB212344AB3}" type="presParOf" srcId="{6EFC63F6-DFF0-47BA-B232-7B9D1446CEC9}" destId="{95B556C9-2DB3-416D-9B92-CA69E9E29792}" srcOrd="4" destOrd="0" presId="urn:microsoft.com/office/officeart/2005/8/layout/hierarchy4"/>
    <dgm:cxn modelId="{A38809E9-6B49-4EF7-A60C-B78D1B0D3EBE}" type="presParOf" srcId="{95B556C9-2DB3-416D-9B92-CA69E9E29792}" destId="{EBB811DA-5C1B-4A43-8734-F9CCB090928D}" srcOrd="0" destOrd="0" presId="urn:microsoft.com/office/officeart/2005/8/layout/hierarchy4"/>
    <dgm:cxn modelId="{E46A7776-E5F5-4509-8C10-43459D1CE8C9}" type="presParOf" srcId="{95B556C9-2DB3-416D-9B92-CA69E9E29792}" destId="{4989BBF8-6F4E-42A5-99B8-419EB4ACB8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C6D32-3A9C-4840-AFF2-17E038C421A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11FF9F-7326-46E6-A94E-2E84F7721FF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49 медицинских организаций,  оказывающих помощь  в условиях круглосуточного стационара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87D179EE-1CA6-41F8-96A4-8CA0C59C5726}" type="parTrans" cxnId="{8DAA1E59-2516-422D-856C-BD401A6A9F8B}">
      <dgm:prSet/>
      <dgm:spPr/>
      <dgm:t>
        <a:bodyPr/>
        <a:lstStyle/>
        <a:p>
          <a:endParaRPr lang="ru-RU" sz="2000" b="1"/>
        </a:p>
      </dgm:t>
    </dgm:pt>
    <dgm:pt modelId="{329045D6-ED2B-4B24-B824-413FBCDFE5AF}" type="sibTrans" cxnId="{8DAA1E59-2516-422D-856C-BD401A6A9F8B}">
      <dgm:prSet/>
      <dgm:spPr/>
      <dgm:t>
        <a:bodyPr/>
        <a:lstStyle/>
        <a:p>
          <a:endParaRPr lang="ru-RU" sz="2000" b="1"/>
        </a:p>
      </dgm:t>
    </dgm:pt>
    <dgm:pt modelId="{81345753-0620-46B0-BC7B-1B6C77F0EA43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3 </a:t>
          </a:r>
          <a:b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федеральных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6074818-C720-442D-98B1-B0113919AD34}" type="parTrans" cxnId="{967B6049-739B-4CEB-8A55-16AD097919DB}">
      <dgm:prSet/>
      <dgm:spPr/>
      <dgm:t>
        <a:bodyPr/>
        <a:lstStyle/>
        <a:p>
          <a:endParaRPr lang="ru-RU" sz="2000" b="1"/>
        </a:p>
      </dgm:t>
    </dgm:pt>
    <dgm:pt modelId="{1D8C7496-A0B5-481A-89B0-96CA5338E1B2}" type="sibTrans" cxnId="{967B6049-739B-4CEB-8A55-16AD097919DB}">
      <dgm:prSet/>
      <dgm:spPr/>
      <dgm:t>
        <a:bodyPr/>
        <a:lstStyle/>
        <a:p>
          <a:endParaRPr lang="ru-RU" sz="2000" b="1"/>
        </a:p>
      </dgm:t>
    </dgm:pt>
    <dgm:pt modelId="{64C4E389-7C38-49FD-9A29-5D555B6A8314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37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областных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0831DB0-74F4-48A6-9420-E34B6E95B63A}" type="parTrans" cxnId="{A604E078-C949-4D3A-B3A6-D9ABB77DEFE0}">
      <dgm:prSet/>
      <dgm:spPr/>
      <dgm:t>
        <a:bodyPr/>
        <a:lstStyle/>
        <a:p>
          <a:endParaRPr lang="ru-RU" sz="2000" b="1"/>
        </a:p>
      </dgm:t>
    </dgm:pt>
    <dgm:pt modelId="{DE7581D3-9FF4-41C0-82E3-DA9C1E033CC5}" type="sibTrans" cxnId="{A604E078-C949-4D3A-B3A6-D9ABB77DEFE0}">
      <dgm:prSet/>
      <dgm:spPr/>
      <dgm:t>
        <a:bodyPr/>
        <a:lstStyle/>
        <a:p>
          <a:endParaRPr lang="ru-RU" sz="2000" b="1"/>
        </a:p>
      </dgm:t>
    </dgm:pt>
    <dgm:pt modelId="{9FA72468-A321-433D-BE7D-71A935ED8927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9 </a:t>
          </a:r>
          <a:b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частных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404624EA-1EB8-4489-8E83-3910D9A4D45F}" type="parTrans" cxnId="{829A1516-21E2-4B69-B4F4-9D7B1B6772CF}">
      <dgm:prSet/>
      <dgm:spPr/>
      <dgm:t>
        <a:bodyPr/>
        <a:lstStyle/>
        <a:p>
          <a:endParaRPr lang="ru-RU" sz="2000" b="1"/>
        </a:p>
      </dgm:t>
    </dgm:pt>
    <dgm:pt modelId="{4D81C863-2309-4816-B2FC-9788BF80A33C}" type="sibTrans" cxnId="{829A1516-21E2-4B69-B4F4-9D7B1B6772CF}">
      <dgm:prSet/>
      <dgm:spPr/>
      <dgm:t>
        <a:bodyPr/>
        <a:lstStyle/>
        <a:p>
          <a:endParaRPr lang="ru-RU" sz="2000" b="1"/>
        </a:p>
      </dgm:t>
    </dgm:pt>
    <dgm:pt modelId="{DD4CDAF3-2FE5-4AF7-9D49-29FB9AB47193}" type="pres">
      <dgm:prSet presAssocID="{815C6D32-3A9C-4840-AFF2-17E038C421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6FEE32-EBB2-4A51-B27A-86B33F5F677E}" type="pres">
      <dgm:prSet presAssocID="{8B11FF9F-7326-46E6-A94E-2E84F7721FFB}" presName="vertOne" presStyleCnt="0"/>
      <dgm:spPr/>
    </dgm:pt>
    <dgm:pt modelId="{41D8ED11-55DA-4402-8621-D918F2043405}" type="pres">
      <dgm:prSet presAssocID="{8B11FF9F-7326-46E6-A94E-2E84F7721FFB}" presName="txOne" presStyleLbl="node0" presStyleIdx="0" presStyleCnt="1" custLinFactNeighborX="36" custLinFactNeighborY="-12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CEBAAD-E0C9-48DF-A180-09C8184BFC1C}" type="pres">
      <dgm:prSet presAssocID="{8B11FF9F-7326-46E6-A94E-2E84F7721FFB}" presName="parTransOne" presStyleCnt="0"/>
      <dgm:spPr/>
    </dgm:pt>
    <dgm:pt modelId="{6EFC63F6-DFF0-47BA-B232-7B9D1446CEC9}" type="pres">
      <dgm:prSet presAssocID="{8B11FF9F-7326-46E6-A94E-2E84F7721FFB}" presName="horzOne" presStyleCnt="0"/>
      <dgm:spPr/>
    </dgm:pt>
    <dgm:pt modelId="{13A8B924-7CF2-45C9-8C16-B9B842496A9D}" type="pres">
      <dgm:prSet presAssocID="{81345753-0620-46B0-BC7B-1B6C77F0EA43}" presName="vertTwo" presStyleCnt="0"/>
      <dgm:spPr/>
    </dgm:pt>
    <dgm:pt modelId="{161FC4C5-0F3D-4213-9C6B-215E25A4981A}" type="pres">
      <dgm:prSet presAssocID="{81345753-0620-46B0-BC7B-1B6C77F0EA43}" presName="txTwo" presStyleLbl="node2" presStyleIdx="0" presStyleCnt="3" custScaleX="100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17A3C-18E0-4580-876B-A8E339FB1940}" type="pres">
      <dgm:prSet presAssocID="{81345753-0620-46B0-BC7B-1B6C77F0EA43}" presName="horzTwo" presStyleCnt="0"/>
      <dgm:spPr/>
    </dgm:pt>
    <dgm:pt modelId="{0D117DC9-FF03-4F6D-8C31-E3CD0AE3BEBD}" type="pres">
      <dgm:prSet presAssocID="{1D8C7496-A0B5-481A-89B0-96CA5338E1B2}" presName="sibSpaceTwo" presStyleCnt="0"/>
      <dgm:spPr/>
    </dgm:pt>
    <dgm:pt modelId="{4898AD16-F309-4A76-976E-3575DE47F724}" type="pres">
      <dgm:prSet presAssocID="{64C4E389-7C38-49FD-9A29-5D555B6A8314}" presName="vertTwo" presStyleCnt="0"/>
      <dgm:spPr/>
    </dgm:pt>
    <dgm:pt modelId="{2EEACDCF-DF13-47DD-8E71-ED7024A0A0E6}" type="pres">
      <dgm:prSet presAssocID="{64C4E389-7C38-49FD-9A29-5D555B6A8314}" presName="txTwo" presStyleLbl="node2" presStyleIdx="1" presStyleCnt="3" custScaleX="92008" custLinFactNeighborX="974" custLinFactNeighborY="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B958F-6C11-4177-806C-8D9AD2D51054}" type="pres">
      <dgm:prSet presAssocID="{64C4E389-7C38-49FD-9A29-5D555B6A8314}" presName="horzTwo" presStyleCnt="0"/>
      <dgm:spPr/>
    </dgm:pt>
    <dgm:pt modelId="{CE21A16F-7453-4055-8124-2C7B99DA33ED}" type="pres">
      <dgm:prSet presAssocID="{DE7581D3-9FF4-41C0-82E3-DA9C1E033CC5}" presName="sibSpaceTwo" presStyleCnt="0"/>
      <dgm:spPr/>
    </dgm:pt>
    <dgm:pt modelId="{95B556C9-2DB3-416D-9B92-CA69E9E29792}" type="pres">
      <dgm:prSet presAssocID="{9FA72468-A321-433D-BE7D-71A935ED8927}" presName="vertTwo" presStyleCnt="0"/>
      <dgm:spPr/>
    </dgm:pt>
    <dgm:pt modelId="{EBB811DA-5C1B-4A43-8734-F9CCB090928D}" type="pres">
      <dgm:prSet presAssocID="{9FA72468-A321-433D-BE7D-71A935ED8927}" presName="txTwo" presStyleLbl="node2" presStyleIdx="2" presStyleCnt="3" custScaleX="88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9BBF8-6F4E-42A5-99B8-419EB4ACB84A}" type="pres">
      <dgm:prSet presAssocID="{9FA72468-A321-433D-BE7D-71A935ED8927}" presName="horzTwo" presStyleCnt="0"/>
      <dgm:spPr/>
    </dgm:pt>
  </dgm:ptLst>
  <dgm:cxnLst>
    <dgm:cxn modelId="{27CBE231-E323-44AE-8926-5EEB95A5FC3B}" type="presOf" srcId="{64C4E389-7C38-49FD-9A29-5D555B6A8314}" destId="{2EEACDCF-DF13-47DD-8E71-ED7024A0A0E6}" srcOrd="0" destOrd="0" presId="urn:microsoft.com/office/officeart/2005/8/layout/hierarchy4"/>
    <dgm:cxn modelId="{8DAA1E59-2516-422D-856C-BD401A6A9F8B}" srcId="{815C6D32-3A9C-4840-AFF2-17E038C421A0}" destId="{8B11FF9F-7326-46E6-A94E-2E84F7721FFB}" srcOrd="0" destOrd="0" parTransId="{87D179EE-1CA6-41F8-96A4-8CA0C59C5726}" sibTransId="{329045D6-ED2B-4B24-B824-413FBCDFE5AF}"/>
    <dgm:cxn modelId="{E592D105-EC99-49CB-93BD-C2B2676CB358}" type="presOf" srcId="{81345753-0620-46B0-BC7B-1B6C77F0EA43}" destId="{161FC4C5-0F3D-4213-9C6B-215E25A4981A}" srcOrd="0" destOrd="0" presId="urn:microsoft.com/office/officeart/2005/8/layout/hierarchy4"/>
    <dgm:cxn modelId="{1483493F-A862-46FC-B9EE-67A72BC7B9B3}" type="presOf" srcId="{815C6D32-3A9C-4840-AFF2-17E038C421A0}" destId="{DD4CDAF3-2FE5-4AF7-9D49-29FB9AB47193}" srcOrd="0" destOrd="0" presId="urn:microsoft.com/office/officeart/2005/8/layout/hierarchy4"/>
    <dgm:cxn modelId="{829A1516-21E2-4B69-B4F4-9D7B1B6772CF}" srcId="{8B11FF9F-7326-46E6-A94E-2E84F7721FFB}" destId="{9FA72468-A321-433D-BE7D-71A935ED8927}" srcOrd="2" destOrd="0" parTransId="{404624EA-1EB8-4489-8E83-3910D9A4D45F}" sibTransId="{4D81C863-2309-4816-B2FC-9788BF80A33C}"/>
    <dgm:cxn modelId="{967B6049-739B-4CEB-8A55-16AD097919DB}" srcId="{8B11FF9F-7326-46E6-A94E-2E84F7721FFB}" destId="{81345753-0620-46B0-BC7B-1B6C77F0EA43}" srcOrd="0" destOrd="0" parTransId="{96074818-C720-442D-98B1-B0113919AD34}" sibTransId="{1D8C7496-A0B5-481A-89B0-96CA5338E1B2}"/>
    <dgm:cxn modelId="{820F821E-F3C6-42F4-BDAF-33A7930FE7A3}" type="presOf" srcId="{8B11FF9F-7326-46E6-A94E-2E84F7721FFB}" destId="{41D8ED11-55DA-4402-8621-D918F2043405}" srcOrd="0" destOrd="0" presId="urn:microsoft.com/office/officeart/2005/8/layout/hierarchy4"/>
    <dgm:cxn modelId="{A604E078-C949-4D3A-B3A6-D9ABB77DEFE0}" srcId="{8B11FF9F-7326-46E6-A94E-2E84F7721FFB}" destId="{64C4E389-7C38-49FD-9A29-5D555B6A8314}" srcOrd="1" destOrd="0" parTransId="{50831DB0-74F4-48A6-9420-E34B6E95B63A}" sibTransId="{DE7581D3-9FF4-41C0-82E3-DA9C1E033CC5}"/>
    <dgm:cxn modelId="{3693993B-8E01-4E00-B044-ED3A4924F11D}" type="presOf" srcId="{9FA72468-A321-433D-BE7D-71A935ED8927}" destId="{EBB811DA-5C1B-4A43-8734-F9CCB090928D}" srcOrd="0" destOrd="0" presId="urn:microsoft.com/office/officeart/2005/8/layout/hierarchy4"/>
    <dgm:cxn modelId="{B5EC6360-BD75-442D-8554-70A5E0855F6E}" type="presParOf" srcId="{DD4CDAF3-2FE5-4AF7-9D49-29FB9AB47193}" destId="{D46FEE32-EBB2-4A51-B27A-86B33F5F677E}" srcOrd="0" destOrd="0" presId="urn:microsoft.com/office/officeart/2005/8/layout/hierarchy4"/>
    <dgm:cxn modelId="{E7E85026-7D82-4671-AC31-6941CFE63065}" type="presParOf" srcId="{D46FEE32-EBB2-4A51-B27A-86B33F5F677E}" destId="{41D8ED11-55DA-4402-8621-D918F2043405}" srcOrd="0" destOrd="0" presId="urn:microsoft.com/office/officeart/2005/8/layout/hierarchy4"/>
    <dgm:cxn modelId="{0CD9B7D6-A48A-458E-93AC-72E97C4113C4}" type="presParOf" srcId="{D46FEE32-EBB2-4A51-B27A-86B33F5F677E}" destId="{51CEBAAD-E0C9-48DF-A180-09C8184BFC1C}" srcOrd="1" destOrd="0" presId="urn:microsoft.com/office/officeart/2005/8/layout/hierarchy4"/>
    <dgm:cxn modelId="{D79DC741-EA53-49E7-972C-85D62EC8B639}" type="presParOf" srcId="{D46FEE32-EBB2-4A51-B27A-86B33F5F677E}" destId="{6EFC63F6-DFF0-47BA-B232-7B9D1446CEC9}" srcOrd="2" destOrd="0" presId="urn:microsoft.com/office/officeart/2005/8/layout/hierarchy4"/>
    <dgm:cxn modelId="{79DFD3CF-4E6C-407D-9657-B27DFA73A738}" type="presParOf" srcId="{6EFC63F6-DFF0-47BA-B232-7B9D1446CEC9}" destId="{13A8B924-7CF2-45C9-8C16-B9B842496A9D}" srcOrd="0" destOrd="0" presId="urn:microsoft.com/office/officeart/2005/8/layout/hierarchy4"/>
    <dgm:cxn modelId="{B010086E-B4F8-4895-81FE-28F893A3A203}" type="presParOf" srcId="{13A8B924-7CF2-45C9-8C16-B9B842496A9D}" destId="{161FC4C5-0F3D-4213-9C6B-215E25A4981A}" srcOrd="0" destOrd="0" presId="urn:microsoft.com/office/officeart/2005/8/layout/hierarchy4"/>
    <dgm:cxn modelId="{BD06A7EA-952C-4D5F-B191-245A7088DAFB}" type="presParOf" srcId="{13A8B924-7CF2-45C9-8C16-B9B842496A9D}" destId="{9EC17A3C-18E0-4580-876B-A8E339FB1940}" srcOrd="1" destOrd="0" presId="urn:microsoft.com/office/officeart/2005/8/layout/hierarchy4"/>
    <dgm:cxn modelId="{AADC8208-2E05-4254-808F-399CEFC6FFCE}" type="presParOf" srcId="{6EFC63F6-DFF0-47BA-B232-7B9D1446CEC9}" destId="{0D117DC9-FF03-4F6D-8C31-E3CD0AE3BEBD}" srcOrd="1" destOrd="0" presId="urn:microsoft.com/office/officeart/2005/8/layout/hierarchy4"/>
    <dgm:cxn modelId="{AC8E4580-A048-4FE5-8264-59ECFE93407F}" type="presParOf" srcId="{6EFC63F6-DFF0-47BA-B232-7B9D1446CEC9}" destId="{4898AD16-F309-4A76-976E-3575DE47F724}" srcOrd="2" destOrd="0" presId="urn:microsoft.com/office/officeart/2005/8/layout/hierarchy4"/>
    <dgm:cxn modelId="{456FF473-3ACB-46FF-8041-B30E2752B2D9}" type="presParOf" srcId="{4898AD16-F309-4A76-976E-3575DE47F724}" destId="{2EEACDCF-DF13-47DD-8E71-ED7024A0A0E6}" srcOrd="0" destOrd="0" presId="urn:microsoft.com/office/officeart/2005/8/layout/hierarchy4"/>
    <dgm:cxn modelId="{4EB3A83A-5C14-40AE-AB81-6FE94AACC057}" type="presParOf" srcId="{4898AD16-F309-4A76-976E-3575DE47F724}" destId="{7FEB958F-6C11-4177-806C-8D9AD2D51054}" srcOrd="1" destOrd="0" presId="urn:microsoft.com/office/officeart/2005/8/layout/hierarchy4"/>
    <dgm:cxn modelId="{F0924236-B505-4119-B7AE-CA7BD90B7918}" type="presParOf" srcId="{6EFC63F6-DFF0-47BA-B232-7B9D1446CEC9}" destId="{CE21A16F-7453-4055-8124-2C7B99DA33ED}" srcOrd="3" destOrd="0" presId="urn:microsoft.com/office/officeart/2005/8/layout/hierarchy4"/>
    <dgm:cxn modelId="{79FD1F42-833B-40A8-9F6A-4878B313B514}" type="presParOf" srcId="{6EFC63F6-DFF0-47BA-B232-7B9D1446CEC9}" destId="{95B556C9-2DB3-416D-9B92-CA69E9E29792}" srcOrd="4" destOrd="0" presId="urn:microsoft.com/office/officeart/2005/8/layout/hierarchy4"/>
    <dgm:cxn modelId="{F8C4A03A-A159-4137-8BBF-E9941ACCEA5F}" type="presParOf" srcId="{95B556C9-2DB3-416D-9B92-CA69E9E29792}" destId="{EBB811DA-5C1B-4A43-8734-F9CCB090928D}" srcOrd="0" destOrd="0" presId="urn:microsoft.com/office/officeart/2005/8/layout/hierarchy4"/>
    <dgm:cxn modelId="{C38A3390-8616-41E3-9C79-692C9E633D12}" type="presParOf" srcId="{95B556C9-2DB3-416D-9B92-CA69E9E29792}" destId="{4989BBF8-6F4E-42A5-99B8-419EB4ACB8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C6D32-3A9C-4840-AFF2-17E038C421A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11FF9F-7326-46E6-A94E-2E84F7721FF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64 медицинские организации,  оказывающие помощь </a:t>
          </a:r>
          <a:b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в условиях дневного стационара в системе ОМС 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87D179EE-1CA6-41F8-96A4-8CA0C59C5726}" type="parTrans" cxnId="{8DAA1E59-2516-422D-856C-BD401A6A9F8B}">
      <dgm:prSet/>
      <dgm:spPr/>
      <dgm:t>
        <a:bodyPr/>
        <a:lstStyle/>
        <a:p>
          <a:endParaRPr lang="ru-RU" sz="1200" b="1"/>
        </a:p>
      </dgm:t>
    </dgm:pt>
    <dgm:pt modelId="{329045D6-ED2B-4B24-B824-413FBCDFE5AF}" type="sibTrans" cxnId="{8DAA1E59-2516-422D-856C-BD401A6A9F8B}">
      <dgm:prSet/>
      <dgm:spPr/>
      <dgm:t>
        <a:bodyPr/>
        <a:lstStyle/>
        <a:p>
          <a:endParaRPr lang="ru-RU" sz="1200" b="1"/>
        </a:p>
      </dgm:t>
    </dgm:pt>
    <dgm:pt modelId="{81345753-0620-46B0-BC7B-1B6C77F0EA43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федеральных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96074818-C720-442D-98B1-B0113919AD34}" type="parTrans" cxnId="{967B6049-739B-4CEB-8A55-16AD097919DB}">
      <dgm:prSet/>
      <dgm:spPr/>
      <dgm:t>
        <a:bodyPr/>
        <a:lstStyle/>
        <a:p>
          <a:endParaRPr lang="ru-RU" sz="1200" b="1"/>
        </a:p>
      </dgm:t>
    </dgm:pt>
    <dgm:pt modelId="{1D8C7496-A0B5-481A-89B0-96CA5338E1B2}" type="sibTrans" cxnId="{967B6049-739B-4CEB-8A55-16AD097919DB}">
      <dgm:prSet/>
      <dgm:spPr/>
      <dgm:t>
        <a:bodyPr/>
        <a:lstStyle/>
        <a:p>
          <a:endParaRPr lang="ru-RU" sz="1200" b="1"/>
        </a:p>
      </dgm:t>
    </dgm:pt>
    <dgm:pt modelId="{64C4E389-7C38-49FD-9A29-5D555B6A8314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39 </a:t>
          </a:r>
          <a:b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областных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0831DB0-74F4-48A6-9420-E34B6E95B63A}" type="parTrans" cxnId="{A604E078-C949-4D3A-B3A6-D9ABB77DEFE0}">
      <dgm:prSet/>
      <dgm:spPr/>
      <dgm:t>
        <a:bodyPr/>
        <a:lstStyle/>
        <a:p>
          <a:endParaRPr lang="ru-RU" sz="1200" b="1"/>
        </a:p>
      </dgm:t>
    </dgm:pt>
    <dgm:pt modelId="{DE7581D3-9FF4-41C0-82E3-DA9C1E033CC5}" type="sibTrans" cxnId="{A604E078-C949-4D3A-B3A6-D9ABB77DEFE0}">
      <dgm:prSet/>
      <dgm:spPr/>
      <dgm:t>
        <a:bodyPr/>
        <a:lstStyle/>
        <a:p>
          <a:endParaRPr lang="ru-RU" sz="1200" b="1"/>
        </a:p>
      </dgm:t>
    </dgm:pt>
    <dgm:pt modelId="{9FA72468-A321-433D-BE7D-71A935ED8927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22 </a:t>
          </a:r>
          <a:b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частных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404624EA-1EB8-4489-8E83-3910D9A4D45F}" type="parTrans" cxnId="{829A1516-21E2-4B69-B4F4-9D7B1B6772CF}">
      <dgm:prSet/>
      <dgm:spPr/>
      <dgm:t>
        <a:bodyPr/>
        <a:lstStyle/>
        <a:p>
          <a:endParaRPr lang="ru-RU" sz="1200" b="1"/>
        </a:p>
      </dgm:t>
    </dgm:pt>
    <dgm:pt modelId="{4D81C863-2309-4816-B2FC-9788BF80A33C}" type="sibTrans" cxnId="{829A1516-21E2-4B69-B4F4-9D7B1B6772CF}">
      <dgm:prSet/>
      <dgm:spPr/>
      <dgm:t>
        <a:bodyPr/>
        <a:lstStyle/>
        <a:p>
          <a:endParaRPr lang="ru-RU" sz="1200" b="1"/>
        </a:p>
      </dgm:t>
    </dgm:pt>
    <dgm:pt modelId="{DD4CDAF3-2FE5-4AF7-9D49-29FB9AB47193}" type="pres">
      <dgm:prSet presAssocID="{815C6D32-3A9C-4840-AFF2-17E038C421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6FEE32-EBB2-4A51-B27A-86B33F5F677E}" type="pres">
      <dgm:prSet presAssocID="{8B11FF9F-7326-46E6-A94E-2E84F7721FFB}" presName="vertOne" presStyleCnt="0"/>
      <dgm:spPr/>
    </dgm:pt>
    <dgm:pt modelId="{41D8ED11-55DA-4402-8621-D918F2043405}" type="pres">
      <dgm:prSet presAssocID="{8B11FF9F-7326-46E6-A94E-2E84F7721FFB}" presName="txOne" presStyleLbl="node0" presStyleIdx="0" presStyleCnt="1" custScaleY="56439" custLinFactNeighborX="59" custLinFactNeighborY="-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CEBAAD-E0C9-48DF-A180-09C8184BFC1C}" type="pres">
      <dgm:prSet presAssocID="{8B11FF9F-7326-46E6-A94E-2E84F7721FFB}" presName="parTransOne" presStyleCnt="0"/>
      <dgm:spPr/>
    </dgm:pt>
    <dgm:pt modelId="{6EFC63F6-DFF0-47BA-B232-7B9D1446CEC9}" type="pres">
      <dgm:prSet presAssocID="{8B11FF9F-7326-46E6-A94E-2E84F7721FFB}" presName="horzOne" presStyleCnt="0"/>
      <dgm:spPr/>
    </dgm:pt>
    <dgm:pt modelId="{13A8B924-7CF2-45C9-8C16-B9B842496A9D}" type="pres">
      <dgm:prSet presAssocID="{81345753-0620-46B0-BC7B-1B6C77F0EA43}" presName="vertTwo" presStyleCnt="0"/>
      <dgm:spPr/>
    </dgm:pt>
    <dgm:pt modelId="{161FC4C5-0F3D-4213-9C6B-215E25A4981A}" type="pres">
      <dgm:prSet presAssocID="{81345753-0620-46B0-BC7B-1B6C77F0EA43}" presName="txTwo" presStyleLbl="node2" presStyleIdx="0" presStyleCnt="3" custScaleX="114200" custScaleY="46723" custLinFactNeighborY="-8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17A3C-18E0-4580-876B-A8E339FB1940}" type="pres">
      <dgm:prSet presAssocID="{81345753-0620-46B0-BC7B-1B6C77F0EA43}" presName="horzTwo" presStyleCnt="0"/>
      <dgm:spPr/>
    </dgm:pt>
    <dgm:pt modelId="{0D117DC9-FF03-4F6D-8C31-E3CD0AE3BEBD}" type="pres">
      <dgm:prSet presAssocID="{1D8C7496-A0B5-481A-89B0-96CA5338E1B2}" presName="sibSpaceTwo" presStyleCnt="0"/>
      <dgm:spPr/>
    </dgm:pt>
    <dgm:pt modelId="{4898AD16-F309-4A76-976E-3575DE47F724}" type="pres">
      <dgm:prSet presAssocID="{64C4E389-7C38-49FD-9A29-5D555B6A8314}" presName="vertTwo" presStyleCnt="0"/>
      <dgm:spPr/>
    </dgm:pt>
    <dgm:pt modelId="{2EEACDCF-DF13-47DD-8E71-ED7024A0A0E6}" type="pres">
      <dgm:prSet presAssocID="{64C4E389-7C38-49FD-9A29-5D555B6A8314}" presName="txTwo" presStyleLbl="node2" presStyleIdx="1" presStyleCnt="3" custScaleY="46723" custLinFactNeighborX="962" custLinFactNeighborY="-8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B958F-6C11-4177-806C-8D9AD2D51054}" type="pres">
      <dgm:prSet presAssocID="{64C4E389-7C38-49FD-9A29-5D555B6A8314}" presName="horzTwo" presStyleCnt="0"/>
      <dgm:spPr/>
    </dgm:pt>
    <dgm:pt modelId="{CE21A16F-7453-4055-8124-2C7B99DA33ED}" type="pres">
      <dgm:prSet presAssocID="{DE7581D3-9FF4-41C0-82E3-DA9C1E033CC5}" presName="sibSpaceTwo" presStyleCnt="0"/>
      <dgm:spPr/>
    </dgm:pt>
    <dgm:pt modelId="{95B556C9-2DB3-416D-9B92-CA69E9E29792}" type="pres">
      <dgm:prSet presAssocID="{9FA72468-A321-433D-BE7D-71A935ED8927}" presName="vertTwo" presStyleCnt="0"/>
      <dgm:spPr/>
    </dgm:pt>
    <dgm:pt modelId="{EBB811DA-5C1B-4A43-8734-F9CCB090928D}" type="pres">
      <dgm:prSet presAssocID="{9FA72468-A321-433D-BE7D-71A935ED8927}" presName="txTwo" presStyleLbl="node2" presStyleIdx="2" presStyleCnt="3" custScaleY="46723" custLinFactNeighborX="196" custLinFactNeighborY="-8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9BBF8-6F4E-42A5-99B8-419EB4ACB84A}" type="pres">
      <dgm:prSet presAssocID="{9FA72468-A321-433D-BE7D-71A935ED8927}" presName="horzTwo" presStyleCnt="0"/>
      <dgm:spPr/>
    </dgm:pt>
  </dgm:ptLst>
  <dgm:cxnLst>
    <dgm:cxn modelId="{D475D3EA-09C5-46D8-A361-2CFEF7393311}" type="presOf" srcId="{81345753-0620-46B0-BC7B-1B6C77F0EA43}" destId="{161FC4C5-0F3D-4213-9C6B-215E25A4981A}" srcOrd="0" destOrd="0" presId="urn:microsoft.com/office/officeart/2005/8/layout/hierarchy4"/>
    <dgm:cxn modelId="{EAF6B4DF-2C38-42FA-A6BB-AFAB3116C746}" type="presOf" srcId="{64C4E389-7C38-49FD-9A29-5D555B6A8314}" destId="{2EEACDCF-DF13-47DD-8E71-ED7024A0A0E6}" srcOrd="0" destOrd="0" presId="urn:microsoft.com/office/officeart/2005/8/layout/hierarchy4"/>
    <dgm:cxn modelId="{8DAA1E59-2516-422D-856C-BD401A6A9F8B}" srcId="{815C6D32-3A9C-4840-AFF2-17E038C421A0}" destId="{8B11FF9F-7326-46E6-A94E-2E84F7721FFB}" srcOrd="0" destOrd="0" parTransId="{87D179EE-1CA6-41F8-96A4-8CA0C59C5726}" sibTransId="{329045D6-ED2B-4B24-B824-413FBCDFE5AF}"/>
    <dgm:cxn modelId="{1604E246-385A-42E0-8D68-AF74722F7611}" type="presOf" srcId="{8B11FF9F-7326-46E6-A94E-2E84F7721FFB}" destId="{41D8ED11-55DA-4402-8621-D918F2043405}" srcOrd="0" destOrd="0" presId="urn:microsoft.com/office/officeart/2005/8/layout/hierarchy4"/>
    <dgm:cxn modelId="{589CE1D2-693C-424F-A578-FF85136F06FA}" type="presOf" srcId="{815C6D32-3A9C-4840-AFF2-17E038C421A0}" destId="{DD4CDAF3-2FE5-4AF7-9D49-29FB9AB47193}" srcOrd="0" destOrd="0" presId="urn:microsoft.com/office/officeart/2005/8/layout/hierarchy4"/>
    <dgm:cxn modelId="{829A1516-21E2-4B69-B4F4-9D7B1B6772CF}" srcId="{8B11FF9F-7326-46E6-A94E-2E84F7721FFB}" destId="{9FA72468-A321-433D-BE7D-71A935ED8927}" srcOrd="2" destOrd="0" parTransId="{404624EA-1EB8-4489-8E83-3910D9A4D45F}" sibTransId="{4D81C863-2309-4816-B2FC-9788BF80A33C}"/>
    <dgm:cxn modelId="{967B6049-739B-4CEB-8A55-16AD097919DB}" srcId="{8B11FF9F-7326-46E6-A94E-2E84F7721FFB}" destId="{81345753-0620-46B0-BC7B-1B6C77F0EA43}" srcOrd="0" destOrd="0" parTransId="{96074818-C720-442D-98B1-B0113919AD34}" sibTransId="{1D8C7496-A0B5-481A-89B0-96CA5338E1B2}"/>
    <dgm:cxn modelId="{A604E078-C949-4D3A-B3A6-D9ABB77DEFE0}" srcId="{8B11FF9F-7326-46E6-A94E-2E84F7721FFB}" destId="{64C4E389-7C38-49FD-9A29-5D555B6A8314}" srcOrd="1" destOrd="0" parTransId="{50831DB0-74F4-48A6-9420-E34B6E95B63A}" sibTransId="{DE7581D3-9FF4-41C0-82E3-DA9C1E033CC5}"/>
    <dgm:cxn modelId="{7D78BFFE-1F7B-4DE6-994B-374832EF5E46}" type="presOf" srcId="{9FA72468-A321-433D-BE7D-71A935ED8927}" destId="{EBB811DA-5C1B-4A43-8734-F9CCB090928D}" srcOrd="0" destOrd="0" presId="urn:microsoft.com/office/officeart/2005/8/layout/hierarchy4"/>
    <dgm:cxn modelId="{25501FB6-8F4B-455D-B026-5C76E39355EB}" type="presParOf" srcId="{DD4CDAF3-2FE5-4AF7-9D49-29FB9AB47193}" destId="{D46FEE32-EBB2-4A51-B27A-86B33F5F677E}" srcOrd="0" destOrd="0" presId="urn:microsoft.com/office/officeart/2005/8/layout/hierarchy4"/>
    <dgm:cxn modelId="{8069DDC3-7B9B-46E7-8086-0A3A43B9F2AF}" type="presParOf" srcId="{D46FEE32-EBB2-4A51-B27A-86B33F5F677E}" destId="{41D8ED11-55DA-4402-8621-D918F2043405}" srcOrd="0" destOrd="0" presId="urn:microsoft.com/office/officeart/2005/8/layout/hierarchy4"/>
    <dgm:cxn modelId="{E77F66D4-9900-454E-A4D4-801DFD8D31D5}" type="presParOf" srcId="{D46FEE32-EBB2-4A51-B27A-86B33F5F677E}" destId="{51CEBAAD-E0C9-48DF-A180-09C8184BFC1C}" srcOrd="1" destOrd="0" presId="urn:microsoft.com/office/officeart/2005/8/layout/hierarchy4"/>
    <dgm:cxn modelId="{6D06FD83-CE6B-4EE1-960F-0BA762E33E9B}" type="presParOf" srcId="{D46FEE32-EBB2-4A51-B27A-86B33F5F677E}" destId="{6EFC63F6-DFF0-47BA-B232-7B9D1446CEC9}" srcOrd="2" destOrd="0" presId="urn:microsoft.com/office/officeart/2005/8/layout/hierarchy4"/>
    <dgm:cxn modelId="{D75A08AC-6CB3-4865-B5F2-6A73E3DEAB9A}" type="presParOf" srcId="{6EFC63F6-DFF0-47BA-B232-7B9D1446CEC9}" destId="{13A8B924-7CF2-45C9-8C16-B9B842496A9D}" srcOrd="0" destOrd="0" presId="urn:microsoft.com/office/officeart/2005/8/layout/hierarchy4"/>
    <dgm:cxn modelId="{032C2E49-B41C-4333-B656-10CDF2EB788A}" type="presParOf" srcId="{13A8B924-7CF2-45C9-8C16-B9B842496A9D}" destId="{161FC4C5-0F3D-4213-9C6B-215E25A4981A}" srcOrd="0" destOrd="0" presId="urn:microsoft.com/office/officeart/2005/8/layout/hierarchy4"/>
    <dgm:cxn modelId="{28C96765-AD32-4D3D-9495-99073403C302}" type="presParOf" srcId="{13A8B924-7CF2-45C9-8C16-B9B842496A9D}" destId="{9EC17A3C-18E0-4580-876B-A8E339FB1940}" srcOrd="1" destOrd="0" presId="urn:microsoft.com/office/officeart/2005/8/layout/hierarchy4"/>
    <dgm:cxn modelId="{7F308FFF-ED3E-40A5-83B2-CFDADB479848}" type="presParOf" srcId="{6EFC63F6-DFF0-47BA-B232-7B9D1446CEC9}" destId="{0D117DC9-FF03-4F6D-8C31-E3CD0AE3BEBD}" srcOrd="1" destOrd="0" presId="urn:microsoft.com/office/officeart/2005/8/layout/hierarchy4"/>
    <dgm:cxn modelId="{0ED46F6D-71A4-4E9A-A89D-59DF51FAE584}" type="presParOf" srcId="{6EFC63F6-DFF0-47BA-B232-7B9D1446CEC9}" destId="{4898AD16-F309-4A76-976E-3575DE47F724}" srcOrd="2" destOrd="0" presId="urn:microsoft.com/office/officeart/2005/8/layout/hierarchy4"/>
    <dgm:cxn modelId="{3692375C-B2B6-4E7A-B30B-4AFF8635E915}" type="presParOf" srcId="{4898AD16-F309-4A76-976E-3575DE47F724}" destId="{2EEACDCF-DF13-47DD-8E71-ED7024A0A0E6}" srcOrd="0" destOrd="0" presId="urn:microsoft.com/office/officeart/2005/8/layout/hierarchy4"/>
    <dgm:cxn modelId="{868AF4A8-7BD9-4447-9261-5292FAA5F4C8}" type="presParOf" srcId="{4898AD16-F309-4A76-976E-3575DE47F724}" destId="{7FEB958F-6C11-4177-806C-8D9AD2D51054}" srcOrd="1" destOrd="0" presId="urn:microsoft.com/office/officeart/2005/8/layout/hierarchy4"/>
    <dgm:cxn modelId="{074E6D6B-F141-4132-9659-A3B9F7CA5253}" type="presParOf" srcId="{6EFC63F6-DFF0-47BA-B232-7B9D1446CEC9}" destId="{CE21A16F-7453-4055-8124-2C7B99DA33ED}" srcOrd="3" destOrd="0" presId="urn:microsoft.com/office/officeart/2005/8/layout/hierarchy4"/>
    <dgm:cxn modelId="{40393D1D-F33B-4BFB-B803-D38DE25E84CA}" type="presParOf" srcId="{6EFC63F6-DFF0-47BA-B232-7B9D1446CEC9}" destId="{95B556C9-2DB3-416D-9B92-CA69E9E29792}" srcOrd="4" destOrd="0" presId="urn:microsoft.com/office/officeart/2005/8/layout/hierarchy4"/>
    <dgm:cxn modelId="{3A3FE1D8-0654-49A7-943D-4E3B10EEB16C}" type="presParOf" srcId="{95B556C9-2DB3-416D-9B92-CA69E9E29792}" destId="{EBB811DA-5C1B-4A43-8734-F9CCB090928D}" srcOrd="0" destOrd="0" presId="urn:microsoft.com/office/officeart/2005/8/layout/hierarchy4"/>
    <dgm:cxn modelId="{7AD74618-D8A6-476A-95FD-36FEF824D86F}" type="presParOf" srcId="{95B556C9-2DB3-416D-9B92-CA69E9E29792}" destId="{4989BBF8-6F4E-42A5-99B8-419EB4ACB8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089475-5ABD-4984-9B61-18750E1293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9BC9C0-F2E3-472A-9A71-86B609D7F87F}">
      <dgm:prSet phldrT="[Текст]"/>
      <dgm:spPr/>
      <dgm:t>
        <a:bodyPr/>
        <a:lstStyle/>
        <a:p>
          <a:pPr algn="ctr"/>
          <a:r>
            <a:rPr lang="ru-RU" b="1" dirty="0" smtClean="0"/>
            <a:t>ОГБУЗ «</a:t>
          </a:r>
          <a:r>
            <a:rPr lang="ru-RU" b="1" dirty="0" err="1" smtClean="0"/>
            <a:t>Верхнекетская</a:t>
          </a:r>
          <a:r>
            <a:rPr lang="ru-RU" b="1" dirty="0" smtClean="0"/>
            <a:t> РБ»                                    рентген-аппарат палатный</a:t>
          </a:r>
          <a:endParaRPr lang="ru-RU" dirty="0"/>
        </a:p>
      </dgm:t>
    </dgm:pt>
    <dgm:pt modelId="{F807C26D-73C1-4AEA-A19E-5EE33F935A7F}" type="parTrans" cxnId="{304CD0BB-5435-487E-A404-E3E1F3E690E7}">
      <dgm:prSet/>
      <dgm:spPr/>
      <dgm:t>
        <a:bodyPr/>
        <a:lstStyle/>
        <a:p>
          <a:endParaRPr lang="ru-RU"/>
        </a:p>
      </dgm:t>
    </dgm:pt>
    <dgm:pt modelId="{9E5FDE17-4EAB-497C-8FA5-D965680FC6EA}" type="sibTrans" cxnId="{304CD0BB-5435-487E-A404-E3E1F3E690E7}">
      <dgm:prSet/>
      <dgm:spPr/>
      <dgm:t>
        <a:bodyPr/>
        <a:lstStyle/>
        <a:p>
          <a:endParaRPr lang="ru-RU"/>
        </a:p>
      </dgm:t>
    </dgm:pt>
    <dgm:pt modelId="{286952DE-D48C-4A0F-B97F-53B870C3085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  <a:cs typeface="Times New Roman" pitchFamily="18" charset="0"/>
            </a:rPr>
            <a:t>ОГАУЗ «Детская больница № 1»  установка для мойки гибких эндоскопов</a:t>
          </a:r>
          <a:endParaRPr lang="ru-RU" dirty="0">
            <a:solidFill>
              <a:schemeClr val="bg1"/>
            </a:solidFill>
          </a:endParaRPr>
        </a:p>
      </dgm:t>
    </dgm:pt>
    <dgm:pt modelId="{CD3E0CEB-8F48-40EC-8D9B-D058B32B3FAC}" type="parTrans" cxnId="{1128CAFB-B650-4290-A65D-307EE1AB8D91}">
      <dgm:prSet/>
      <dgm:spPr/>
      <dgm:t>
        <a:bodyPr/>
        <a:lstStyle/>
        <a:p>
          <a:endParaRPr lang="ru-RU"/>
        </a:p>
      </dgm:t>
    </dgm:pt>
    <dgm:pt modelId="{8492D263-4A0B-47AF-A412-7AF6EF0E2F6E}" type="sibTrans" cxnId="{1128CAFB-B650-4290-A65D-307EE1AB8D91}">
      <dgm:prSet/>
      <dgm:spPr/>
      <dgm:t>
        <a:bodyPr/>
        <a:lstStyle/>
        <a:p>
          <a:endParaRPr lang="ru-RU"/>
        </a:p>
      </dgm:t>
    </dgm:pt>
    <dgm:pt modelId="{D82A79E3-4E79-42DC-B50B-5054E9CB28B8}">
      <dgm:prSet phldrT="[Текст]"/>
      <dgm:spPr/>
      <dgm:t>
        <a:bodyPr/>
        <a:lstStyle/>
        <a:p>
          <a:pPr algn="ctr"/>
          <a:r>
            <a:rPr lang="ru-RU" b="1" dirty="0" smtClean="0"/>
            <a:t>ОГАУЗ «</a:t>
          </a:r>
          <a:r>
            <a:rPr lang="ru-RU" b="1" dirty="0" err="1" smtClean="0"/>
            <a:t>Стрежевская</a:t>
          </a:r>
          <a:r>
            <a:rPr lang="ru-RU" b="1" dirty="0" smtClean="0"/>
            <a:t> ГБ»                           наркозно-дыхательный аппарат</a:t>
          </a:r>
          <a:endParaRPr lang="ru-RU" dirty="0"/>
        </a:p>
      </dgm:t>
    </dgm:pt>
    <dgm:pt modelId="{04E81185-1210-4CA0-9BF8-1A9600663ADF}" type="parTrans" cxnId="{C6D99F08-5EC3-4856-9B5C-6669722A097E}">
      <dgm:prSet/>
      <dgm:spPr/>
      <dgm:t>
        <a:bodyPr/>
        <a:lstStyle/>
        <a:p>
          <a:endParaRPr lang="ru-RU"/>
        </a:p>
      </dgm:t>
    </dgm:pt>
    <dgm:pt modelId="{BF8F2761-42D4-4D47-96B3-87FF8B711466}" type="sibTrans" cxnId="{C6D99F08-5EC3-4856-9B5C-6669722A097E}">
      <dgm:prSet/>
      <dgm:spPr/>
      <dgm:t>
        <a:bodyPr/>
        <a:lstStyle/>
        <a:p>
          <a:endParaRPr lang="ru-RU"/>
        </a:p>
      </dgm:t>
    </dgm:pt>
    <dgm:pt modelId="{E547AEF5-235A-4715-B0BF-ECD552F7D2A4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8519C"/>
              </a:solidFill>
              <a:cs typeface="Times New Roman" pitchFamily="18" charset="0"/>
            </a:rPr>
            <a:t>ОГБУЗ «</a:t>
          </a:r>
          <a:r>
            <a:rPr lang="ru-RU" b="1" dirty="0" err="1" smtClean="0">
              <a:solidFill>
                <a:srgbClr val="08519C"/>
              </a:solidFill>
              <a:cs typeface="Times New Roman" pitchFamily="18" charset="0"/>
            </a:rPr>
            <a:t>Чаинская</a:t>
          </a:r>
          <a:r>
            <a:rPr lang="ru-RU" b="1" dirty="0" smtClean="0">
              <a:solidFill>
                <a:srgbClr val="08519C"/>
              </a:solidFill>
              <a:cs typeface="Times New Roman" pitchFamily="18" charset="0"/>
            </a:rPr>
            <a:t> РБ»</a:t>
          </a:r>
        </a:p>
        <a:p>
          <a:pPr algn="ctr"/>
          <a:r>
            <a:rPr lang="ru-RU" b="1" dirty="0" smtClean="0">
              <a:solidFill>
                <a:srgbClr val="08519C"/>
              </a:solidFill>
              <a:cs typeface="Times New Roman" pitchFamily="18" charset="0"/>
            </a:rPr>
            <a:t>эндоскопическая система</a:t>
          </a:r>
          <a:endParaRPr lang="ru-RU" dirty="0"/>
        </a:p>
      </dgm:t>
    </dgm:pt>
    <dgm:pt modelId="{851743A0-FCFC-4C9B-8CB1-1AC87E803B8B}" type="parTrans" cxnId="{3A37E9C3-EB97-4E95-87A9-D09254CA3C45}">
      <dgm:prSet/>
      <dgm:spPr/>
      <dgm:t>
        <a:bodyPr/>
        <a:lstStyle/>
        <a:p>
          <a:endParaRPr lang="ru-RU"/>
        </a:p>
      </dgm:t>
    </dgm:pt>
    <dgm:pt modelId="{4D33F955-A91A-4454-884C-B484D23D2E62}" type="sibTrans" cxnId="{3A37E9C3-EB97-4E95-87A9-D09254CA3C45}">
      <dgm:prSet/>
      <dgm:spPr/>
      <dgm:t>
        <a:bodyPr/>
        <a:lstStyle/>
        <a:p>
          <a:endParaRPr lang="ru-RU"/>
        </a:p>
      </dgm:t>
    </dgm:pt>
    <dgm:pt modelId="{365AED48-AF59-4693-80B0-FD82A88293B1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  <a:cs typeface="Times New Roman" pitchFamily="18" charset="0"/>
            </a:rPr>
            <a:t>ОГАУЗ «</a:t>
          </a:r>
          <a:r>
            <a:rPr lang="ru-RU" b="1" dirty="0" err="1" smtClean="0">
              <a:solidFill>
                <a:schemeClr val="bg1"/>
              </a:solidFill>
              <a:cs typeface="Times New Roman" pitchFamily="18" charset="0"/>
            </a:rPr>
            <a:t>Колпашевская</a:t>
          </a:r>
          <a:r>
            <a:rPr lang="ru-RU" b="1" dirty="0" smtClean="0">
              <a:solidFill>
                <a:schemeClr val="bg1"/>
              </a:solidFill>
              <a:cs typeface="Times New Roman" pitchFamily="18" charset="0"/>
            </a:rPr>
            <a:t> РБ» </a:t>
          </a:r>
        </a:p>
        <a:p>
          <a:pPr algn="ctr"/>
          <a:r>
            <a:rPr lang="ru-RU" b="1" dirty="0" smtClean="0">
              <a:solidFill>
                <a:schemeClr val="bg1"/>
              </a:solidFill>
              <a:cs typeface="Times New Roman" pitchFamily="18" charset="0"/>
            </a:rPr>
            <a:t>3 эндоскопа</a:t>
          </a:r>
          <a:endParaRPr lang="ru-RU" dirty="0"/>
        </a:p>
      </dgm:t>
    </dgm:pt>
    <dgm:pt modelId="{39636447-98C9-4C9C-B683-2EC5D5BEEE12}" type="parTrans" cxnId="{C3E1A658-B5B5-4EA0-A256-D5B2870B6A03}">
      <dgm:prSet/>
      <dgm:spPr/>
      <dgm:t>
        <a:bodyPr/>
        <a:lstStyle/>
        <a:p>
          <a:endParaRPr lang="ru-RU"/>
        </a:p>
      </dgm:t>
    </dgm:pt>
    <dgm:pt modelId="{56638EBE-DF97-4390-B541-EB6F137E932D}" type="sibTrans" cxnId="{C3E1A658-B5B5-4EA0-A256-D5B2870B6A03}">
      <dgm:prSet/>
      <dgm:spPr/>
      <dgm:t>
        <a:bodyPr/>
        <a:lstStyle/>
        <a:p>
          <a:endParaRPr lang="ru-RU"/>
        </a:p>
      </dgm:t>
    </dgm:pt>
    <dgm:pt modelId="{1C2DD839-52B4-4954-AC8E-C07151649F0A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  <a:cs typeface="Times New Roman" pitchFamily="18" charset="0"/>
            </a:rPr>
            <a:t>ОГБУЗ «Зырянская РБ»  эндоскопическая система</a:t>
          </a:r>
          <a:endParaRPr lang="ru-RU" dirty="0">
            <a:solidFill>
              <a:schemeClr val="bg1"/>
            </a:solidFill>
          </a:endParaRPr>
        </a:p>
      </dgm:t>
    </dgm:pt>
    <dgm:pt modelId="{71795F80-45A2-4500-B7A0-A45B53BD2E7D}" type="parTrans" cxnId="{79243621-19A8-4B06-99AF-605801086E92}">
      <dgm:prSet/>
      <dgm:spPr/>
      <dgm:t>
        <a:bodyPr/>
        <a:lstStyle/>
        <a:p>
          <a:endParaRPr lang="ru-RU"/>
        </a:p>
      </dgm:t>
    </dgm:pt>
    <dgm:pt modelId="{63610FA0-0171-4702-8DD8-B6A8FD378847}" type="sibTrans" cxnId="{79243621-19A8-4B06-99AF-605801086E92}">
      <dgm:prSet/>
      <dgm:spPr/>
      <dgm:t>
        <a:bodyPr/>
        <a:lstStyle/>
        <a:p>
          <a:endParaRPr lang="ru-RU"/>
        </a:p>
      </dgm:t>
    </dgm:pt>
    <dgm:pt modelId="{4308F8D2-D73C-4F70-846A-FADF9961A70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0794522-6BD1-4BCD-9485-848FDAD8FEAE}" type="parTrans" cxnId="{DBB943F8-5A3F-4EBC-B130-2ABBD02F8589}">
      <dgm:prSet/>
      <dgm:spPr/>
      <dgm:t>
        <a:bodyPr/>
        <a:lstStyle/>
        <a:p>
          <a:endParaRPr lang="ru-RU"/>
        </a:p>
      </dgm:t>
    </dgm:pt>
    <dgm:pt modelId="{A61E506D-3A28-4526-845E-B0F84AA184F7}" type="sibTrans" cxnId="{DBB943F8-5A3F-4EBC-B130-2ABBD02F8589}">
      <dgm:prSet/>
      <dgm:spPr/>
      <dgm:t>
        <a:bodyPr/>
        <a:lstStyle/>
        <a:p>
          <a:endParaRPr lang="ru-RU"/>
        </a:p>
      </dgm:t>
    </dgm:pt>
    <dgm:pt modelId="{6F230CF4-99D4-4ECA-8363-864C6C7CE5E7}">
      <dgm:prSet/>
      <dgm:spPr/>
      <dgm:t>
        <a:bodyPr/>
        <a:lstStyle/>
        <a:p>
          <a:endParaRPr lang="ru-RU"/>
        </a:p>
      </dgm:t>
    </dgm:pt>
    <dgm:pt modelId="{4610778E-72F3-40E7-870E-7CF9FE4B5771}" type="parTrans" cxnId="{65AAB1CD-752F-4B8B-8580-D1DAE48A11C7}">
      <dgm:prSet/>
      <dgm:spPr/>
      <dgm:t>
        <a:bodyPr/>
        <a:lstStyle/>
        <a:p>
          <a:endParaRPr lang="ru-RU"/>
        </a:p>
      </dgm:t>
    </dgm:pt>
    <dgm:pt modelId="{4694F8DD-2C05-461A-B6E7-E7DF584B5CBB}" type="sibTrans" cxnId="{65AAB1CD-752F-4B8B-8580-D1DAE48A11C7}">
      <dgm:prSet/>
      <dgm:spPr/>
      <dgm:t>
        <a:bodyPr/>
        <a:lstStyle/>
        <a:p>
          <a:endParaRPr lang="ru-RU"/>
        </a:p>
      </dgm:t>
    </dgm:pt>
    <dgm:pt modelId="{2DFE23CD-F9F0-4335-8EEB-5A38E965CE7B}">
      <dgm:prSet/>
      <dgm:spPr/>
      <dgm:t>
        <a:bodyPr/>
        <a:lstStyle/>
        <a:p>
          <a:endParaRPr lang="ru-RU"/>
        </a:p>
      </dgm:t>
    </dgm:pt>
    <dgm:pt modelId="{BF28E7A6-9899-48B6-83B7-DC9F54788ADE}" type="parTrans" cxnId="{C58DFE9B-767B-4372-B178-453C5D9F8AFE}">
      <dgm:prSet/>
      <dgm:spPr/>
      <dgm:t>
        <a:bodyPr/>
        <a:lstStyle/>
        <a:p>
          <a:endParaRPr lang="ru-RU"/>
        </a:p>
      </dgm:t>
    </dgm:pt>
    <dgm:pt modelId="{76331A26-340E-4FDD-AA62-95B497494415}" type="sibTrans" cxnId="{C58DFE9B-767B-4372-B178-453C5D9F8AFE}">
      <dgm:prSet/>
      <dgm:spPr/>
      <dgm:t>
        <a:bodyPr/>
        <a:lstStyle/>
        <a:p>
          <a:endParaRPr lang="ru-RU"/>
        </a:p>
      </dgm:t>
    </dgm:pt>
    <dgm:pt modelId="{50052837-2DFE-4535-856A-CA63EC755A42}">
      <dgm:prSet/>
      <dgm:spPr/>
      <dgm:t>
        <a:bodyPr/>
        <a:lstStyle/>
        <a:p>
          <a:endParaRPr lang="ru-RU"/>
        </a:p>
      </dgm:t>
    </dgm:pt>
    <dgm:pt modelId="{2A2018D1-562B-446F-8EBE-711573101383}" type="parTrans" cxnId="{6D283F37-643F-49BC-B346-2F79AD18A181}">
      <dgm:prSet/>
      <dgm:spPr/>
      <dgm:t>
        <a:bodyPr/>
        <a:lstStyle/>
        <a:p>
          <a:endParaRPr lang="ru-RU"/>
        </a:p>
      </dgm:t>
    </dgm:pt>
    <dgm:pt modelId="{8DE33313-19B7-40A3-8853-436D77EE07BA}" type="sibTrans" cxnId="{6D283F37-643F-49BC-B346-2F79AD18A181}">
      <dgm:prSet/>
      <dgm:spPr/>
      <dgm:t>
        <a:bodyPr/>
        <a:lstStyle/>
        <a:p>
          <a:endParaRPr lang="ru-RU"/>
        </a:p>
      </dgm:t>
    </dgm:pt>
    <dgm:pt modelId="{182B0812-EADB-4C85-922C-3C627F88F64E}">
      <dgm:prSet/>
      <dgm:spPr/>
      <dgm:t>
        <a:bodyPr/>
        <a:lstStyle/>
        <a:p>
          <a:endParaRPr lang="ru-RU"/>
        </a:p>
      </dgm:t>
    </dgm:pt>
    <dgm:pt modelId="{FB4154D7-FC0C-4FF9-A81F-985B9C5F712B}" type="parTrans" cxnId="{A9B7098C-B6EF-4E23-AA07-E5A7A791FA6E}">
      <dgm:prSet/>
      <dgm:spPr/>
      <dgm:t>
        <a:bodyPr/>
        <a:lstStyle/>
        <a:p>
          <a:endParaRPr lang="ru-RU"/>
        </a:p>
      </dgm:t>
    </dgm:pt>
    <dgm:pt modelId="{F048726B-E6E8-4F8D-83B1-C3843496E329}" type="sibTrans" cxnId="{A9B7098C-B6EF-4E23-AA07-E5A7A791FA6E}">
      <dgm:prSet/>
      <dgm:spPr/>
      <dgm:t>
        <a:bodyPr/>
        <a:lstStyle/>
        <a:p>
          <a:endParaRPr lang="ru-RU"/>
        </a:p>
      </dgm:t>
    </dgm:pt>
    <dgm:pt modelId="{FD7D1EF5-C375-4A92-8278-0B09EC10C015}" type="pres">
      <dgm:prSet presAssocID="{55089475-5ABD-4984-9B61-18750E12939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F886F3B-6A7B-41BF-AA11-A44E365C3522}" type="pres">
      <dgm:prSet presAssocID="{55089475-5ABD-4984-9B61-18750E129393}" presName="Name1" presStyleCnt="0"/>
      <dgm:spPr/>
    </dgm:pt>
    <dgm:pt modelId="{BB1F944C-C0C4-4E38-B927-89C67E071D8D}" type="pres">
      <dgm:prSet presAssocID="{55089475-5ABD-4984-9B61-18750E129393}" presName="cycle" presStyleCnt="0"/>
      <dgm:spPr/>
    </dgm:pt>
    <dgm:pt modelId="{C6394D80-089A-4B5B-9C4C-3D213702A189}" type="pres">
      <dgm:prSet presAssocID="{55089475-5ABD-4984-9B61-18750E129393}" presName="srcNode" presStyleLbl="node1" presStyleIdx="0" presStyleCnt="7"/>
      <dgm:spPr/>
    </dgm:pt>
    <dgm:pt modelId="{9A1B8486-B439-4793-99C6-2AF9B06BE419}" type="pres">
      <dgm:prSet presAssocID="{55089475-5ABD-4984-9B61-18750E129393}" presName="conn" presStyleLbl="parChTrans1D2" presStyleIdx="0" presStyleCnt="1" custLinFactNeighborX="864" custLinFactNeighborY="-1356"/>
      <dgm:spPr/>
      <dgm:t>
        <a:bodyPr/>
        <a:lstStyle/>
        <a:p>
          <a:endParaRPr lang="ru-RU"/>
        </a:p>
      </dgm:t>
    </dgm:pt>
    <dgm:pt modelId="{B6443A75-32DB-4817-970B-D07EC54B893E}" type="pres">
      <dgm:prSet presAssocID="{55089475-5ABD-4984-9B61-18750E129393}" presName="extraNode" presStyleLbl="node1" presStyleIdx="0" presStyleCnt="7"/>
      <dgm:spPr/>
    </dgm:pt>
    <dgm:pt modelId="{B064516A-4D45-431F-81E0-F5ECEE01B11D}" type="pres">
      <dgm:prSet presAssocID="{55089475-5ABD-4984-9B61-18750E129393}" presName="dstNode" presStyleLbl="node1" presStyleIdx="0" presStyleCnt="7"/>
      <dgm:spPr/>
    </dgm:pt>
    <dgm:pt modelId="{A0BBF336-66C4-40BB-9220-3D48578B77A5}" type="pres">
      <dgm:prSet presAssocID="{B19BC9C0-F2E3-472A-9A71-86B609D7F87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1650F-2D14-4916-A9FE-7BE6025A36A5}" type="pres">
      <dgm:prSet presAssocID="{B19BC9C0-F2E3-472A-9A71-86B609D7F87F}" presName="accent_1" presStyleCnt="0"/>
      <dgm:spPr/>
    </dgm:pt>
    <dgm:pt modelId="{2845A98E-434A-453B-ABC7-1017532DC945}" type="pres">
      <dgm:prSet presAssocID="{B19BC9C0-F2E3-472A-9A71-86B609D7F87F}" presName="accentRepeatNode" presStyleLbl="solidFgAcc1" presStyleIdx="0" presStyleCnt="7"/>
      <dgm:spPr/>
    </dgm:pt>
    <dgm:pt modelId="{581A241E-B19D-45D9-8499-0CEAEC0F94C5}" type="pres">
      <dgm:prSet presAssocID="{D82A79E3-4E79-42DC-B50B-5054E9CB28B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6C46F-8460-4BD3-B185-4139D50AB8E3}" type="pres">
      <dgm:prSet presAssocID="{D82A79E3-4E79-42DC-B50B-5054E9CB28B8}" presName="accent_2" presStyleCnt="0"/>
      <dgm:spPr/>
    </dgm:pt>
    <dgm:pt modelId="{3D8F9449-A0BE-47EA-A35E-22333CBB40C3}" type="pres">
      <dgm:prSet presAssocID="{D82A79E3-4E79-42DC-B50B-5054E9CB28B8}" presName="accentRepeatNode" presStyleLbl="solidFgAcc1" presStyleIdx="1" presStyleCnt="7"/>
      <dgm:spPr/>
    </dgm:pt>
    <dgm:pt modelId="{12BF721A-2C56-417F-AEEE-FF222CA231F3}" type="pres">
      <dgm:prSet presAssocID="{E547AEF5-235A-4715-B0BF-ECD552F7D2A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F0901-58DC-4547-865C-D365330A5A34}" type="pres">
      <dgm:prSet presAssocID="{E547AEF5-235A-4715-B0BF-ECD552F7D2A4}" presName="accent_3" presStyleCnt="0"/>
      <dgm:spPr/>
    </dgm:pt>
    <dgm:pt modelId="{08E9D36C-1057-4CEA-90DB-09261D679BB2}" type="pres">
      <dgm:prSet presAssocID="{E547AEF5-235A-4715-B0BF-ECD552F7D2A4}" presName="accentRepeatNode" presStyleLbl="solidFgAcc1" presStyleIdx="2" presStyleCnt="7"/>
      <dgm:spPr/>
    </dgm:pt>
    <dgm:pt modelId="{A131987B-83B1-4F4F-99D2-DD4D7D5F2E3B}" type="pres">
      <dgm:prSet presAssocID="{365AED48-AF59-4693-80B0-FD82A88293B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A602C-4F0C-4E7F-901A-0A9638330C8F}" type="pres">
      <dgm:prSet presAssocID="{365AED48-AF59-4693-80B0-FD82A88293B1}" presName="accent_4" presStyleCnt="0"/>
      <dgm:spPr/>
    </dgm:pt>
    <dgm:pt modelId="{70B397CC-90F4-4B02-9CFD-E0DDA3D3D9C1}" type="pres">
      <dgm:prSet presAssocID="{365AED48-AF59-4693-80B0-FD82A88293B1}" presName="accentRepeatNode" presStyleLbl="solidFgAcc1" presStyleIdx="3" presStyleCnt="7"/>
      <dgm:spPr/>
    </dgm:pt>
    <dgm:pt modelId="{D2253C24-9E29-4A09-A549-978657586389}" type="pres">
      <dgm:prSet presAssocID="{1C2DD839-52B4-4954-AC8E-C07151649F0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83256-A859-43B3-9B34-BFA60BCE05ED}" type="pres">
      <dgm:prSet presAssocID="{1C2DD839-52B4-4954-AC8E-C07151649F0A}" presName="accent_5" presStyleCnt="0"/>
      <dgm:spPr/>
    </dgm:pt>
    <dgm:pt modelId="{AE5FAE90-868A-41EA-95C2-85E7EB63EEE0}" type="pres">
      <dgm:prSet presAssocID="{1C2DD839-52B4-4954-AC8E-C07151649F0A}" presName="accentRepeatNode" presStyleLbl="solidFgAcc1" presStyleIdx="4" presStyleCnt="7"/>
      <dgm:spPr/>
    </dgm:pt>
    <dgm:pt modelId="{A3C43172-1D70-49D5-88F5-4D6784F511ED}" type="pres">
      <dgm:prSet presAssocID="{286952DE-D48C-4A0F-B97F-53B870C3085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A588C-423F-4CA7-8E79-7D71C7C09FEF}" type="pres">
      <dgm:prSet presAssocID="{286952DE-D48C-4A0F-B97F-53B870C3085C}" presName="accent_6" presStyleCnt="0"/>
      <dgm:spPr/>
    </dgm:pt>
    <dgm:pt modelId="{AA0A1DF9-125B-4134-BBF7-E28A10691938}" type="pres">
      <dgm:prSet presAssocID="{286952DE-D48C-4A0F-B97F-53B870C3085C}" presName="accentRepeatNode" presStyleLbl="solidFgAcc1" presStyleIdx="5" presStyleCnt="7"/>
      <dgm:spPr/>
    </dgm:pt>
    <dgm:pt modelId="{23E3E030-B05C-48DC-8C55-B186B423FC06}" type="pres">
      <dgm:prSet presAssocID="{4308F8D2-D73C-4F70-846A-FADF9961A70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48F52-EDD8-4D8D-B441-F56B6030E8F1}" type="pres">
      <dgm:prSet presAssocID="{4308F8D2-D73C-4F70-846A-FADF9961A70C}" presName="accent_7" presStyleCnt="0"/>
      <dgm:spPr/>
    </dgm:pt>
    <dgm:pt modelId="{7FE97500-3484-4871-8477-6B177C551A14}" type="pres">
      <dgm:prSet presAssocID="{4308F8D2-D73C-4F70-846A-FADF9961A70C}" presName="accentRepeatNode" presStyleLbl="solidFgAcc1" presStyleIdx="6" presStyleCnt="7"/>
      <dgm:spPr/>
    </dgm:pt>
  </dgm:ptLst>
  <dgm:cxnLst>
    <dgm:cxn modelId="{304CD0BB-5435-487E-A404-E3E1F3E690E7}" srcId="{55089475-5ABD-4984-9B61-18750E129393}" destId="{B19BC9C0-F2E3-472A-9A71-86B609D7F87F}" srcOrd="0" destOrd="0" parTransId="{F807C26D-73C1-4AEA-A19E-5EE33F935A7F}" sibTransId="{9E5FDE17-4EAB-497C-8FA5-D965680FC6EA}"/>
    <dgm:cxn modelId="{9CFCFD82-536F-45A6-BC81-894551788A8C}" type="presOf" srcId="{D82A79E3-4E79-42DC-B50B-5054E9CB28B8}" destId="{581A241E-B19D-45D9-8499-0CEAEC0F94C5}" srcOrd="0" destOrd="0" presId="urn:microsoft.com/office/officeart/2008/layout/VerticalCurvedList"/>
    <dgm:cxn modelId="{EAEE6CB4-19C5-41D4-B971-04922CD1FC4D}" type="presOf" srcId="{55089475-5ABD-4984-9B61-18750E129393}" destId="{FD7D1EF5-C375-4A92-8278-0B09EC10C015}" srcOrd="0" destOrd="0" presId="urn:microsoft.com/office/officeart/2008/layout/VerticalCurvedList"/>
    <dgm:cxn modelId="{A9B7098C-B6EF-4E23-AA07-E5A7A791FA6E}" srcId="{55089475-5ABD-4984-9B61-18750E129393}" destId="{182B0812-EADB-4C85-922C-3C627F88F64E}" srcOrd="8" destOrd="0" parTransId="{FB4154D7-FC0C-4FF9-A81F-985B9C5F712B}" sibTransId="{F048726B-E6E8-4F8D-83B1-C3843496E329}"/>
    <dgm:cxn modelId="{C6D99F08-5EC3-4856-9B5C-6669722A097E}" srcId="{55089475-5ABD-4984-9B61-18750E129393}" destId="{D82A79E3-4E79-42DC-B50B-5054E9CB28B8}" srcOrd="1" destOrd="0" parTransId="{04E81185-1210-4CA0-9BF8-1A9600663ADF}" sibTransId="{BF8F2761-42D4-4D47-96B3-87FF8B711466}"/>
    <dgm:cxn modelId="{E4E86433-3744-427D-8564-DDEA1EC04BD3}" type="presOf" srcId="{1C2DD839-52B4-4954-AC8E-C07151649F0A}" destId="{D2253C24-9E29-4A09-A549-978657586389}" srcOrd="0" destOrd="0" presId="urn:microsoft.com/office/officeart/2008/layout/VerticalCurvedList"/>
    <dgm:cxn modelId="{D89AEE18-3710-4178-9690-4C7B142F4F14}" type="presOf" srcId="{9E5FDE17-4EAB-497C-8FA5-D965680FC6EA}" destId="{9A1B8486-B439-4793-99C6-2AF9B06BE419}" srcOrd="0" destOrd="0" presId="urn:microsoft.com/office/officeart/2008/layout/VerticalCurvedList"/>
    <dgm:cxn modelId="{1128CAFB-B650-4290-A65D-307EE1AB8D91}" srcId="{55089475-5ABD-4984-9B61-18750E129393}" destId="{286952DE-D48C-4A0F-B97F-53B870C3085C}" srcOrd="5" destOrd="0" parTransId="{CD3E0CEB-8F48-40EC-8D9B-D058B32B3FAC}" sibTransId="{8492D263-4A0B-47AF-A412-7AF6EF0E2F6E}"/>
    <dgm:cxn modelId="{B94A779A-7431-43F6-A023-20C385B681BC}" type="presOf" srcId="{4308F8D2-D73C-4F70-846A-FADF9961A70C}" destId="{23E3E030-B05C-48DC-8C55-B186B423FC06}" srcOrd="0" destOrd="0" presId="urn:microsoft.com/office/officeart/2008/layout/VerticalCurvedList"/>
    <dgm:cxn modelId="{79243621-19A8-4B06-99AF-605801086E92}" srcId="{55089475-5ABD-4984-9B61-18750E129393}" destId="{1C2DD839-52B4-4954-AC8E-C07151649F0A}" srcOrd="4" destOrd="0" parTransId="{71795F80-45A2-4500-B7A0-A45B53BD2E7D}" sibTransId="{63610FA0-0171-4702-8DD8-B6A8FD378847}"/>
    <dgm:cxn modelId="{3A13F853-61E1-4F51-B7D5-AF4FC63780BC}" type="presOf" srcId="{286952DE-D48C-4A0F-B97F-53B870C3085C}" destId="{A3C43172-1D70-49D5-88F5-4D6784F511ED}" srcOrd="0" destOrd="0" presId="urn:microsoft.com/office/officeart/2008/layout/VerticalCurvedList"/>
    <dgm:cxn modelId="{3A37E9C3-EB97-4E95-87A9-D09254CA3C45}" srcId="{55089475-5ABD-4984-9B61-18750E129393}" destId="{E547AEF5-235A-4715-B0BF-ECD552F7D2A4}" srcOrd="2" destOrd="0" parTransId="{851743A0-FCFC-4C9B-8CB1-1AC87E803B8B}" sibTransId="{4D33F955-A91A-4454-884C-B484D23D2E62}"/>
    <dgm:cxn modelId="{C3E1A658-B5B5-4EA0-A256-D5B2870B6A03}" srcId="{55089475-5ABD-4984-9B61-18750E129393}" destId="{365AED48-AF59-4693-80B0-FD82A88293B1}" srcOrd="3" destOrd="0" parTransId="{39636447-98C9-4C9C-B683-2EC5D5BEEE12}" sibTransId="{56638EBE-DF97-4390-B541-EB6F137E932D}"/>
    <dgm:cxn modelId="{6D283F37-643F-49BC-B346-2F79AD18A181}" srcId="{55089475-5ABD-4984-9B61-18750E129393}" destId="{50052837-2DFE-4535-856A-CA63EC755A42}" srcOrd="7" destOrd="0" parTransId="{2A2018D1-562B-446F-8EBE-711573101383}" sibTransId="{8DE33313-19B7-40A3-8853-436D77EE07BA}"/>
    <dgm:cxn modelId="{8CC53586-2EDC-4F98-8F6E-E6E3ABE8230D}" type="presOf" srcId="{E547AEF5-235A-4715-B0BF-ECD552F7D2A4}" destId="{12BF721A-2C56-417F-AEEE-FF222CA231F3}" srcOrd="0" destOrd="0" presId="urn:microsoft.com/office/officeart/2008/layout/VerticalCurvedList"/>
    <dgm:cxn modelId="{65AAB1CD-752F-4B8B-8580-D1DAE48A11C7}" srcId="{55089475-5ABD-4984-9B61-18750E129393}" destId="{6F230CF4-99D4-4ECA-8363-864C6C7CE5E7}" srcOrd="9" destOrd="0" parTransId="{4610778E-72F3-40E7-870E-7CF9FE4B5771}" sibTransId="{4694F8DD-2C05-461A-B6E7-E7DF584B5CBB}"/>
    <dgm:cxn modelId="{DBB943F8-5A3F-4EBC-B130-2ABBD02F8589}" srcId="{55089475-5ABD-4984-9B61-18750E129393}" destId="{4308F8D2-D73C-4F70-846A-FADF9961A70C}" srcOrd="6" destOrd="0" parTransId="{30794522-6BD1-4BCD-9485-848FDAD8FEAE}" sibTransId="{A61E506D-3A28-4526-845E-B0F84AA184F7}"/>
    <dgm:cxn modelId="{A1BAAB85-C730-4A86-84CE-366A140B35F7}" type="presOf" srcId="{B19BC9C0-F2E3-472A-9A71-86B609D7F87F}" destId="{A0BBF336-66C4-40BB-9220-3D48578B77A5}" srcOrd="0" destOrd="0" presId="urn:microsoft.com/office/officeart/2008/layout/VerticalCurvedList"/>
    <dgm:cxn modelId="{0C09E9FB-6E8B-49D3-8BD2-65C7E8DF3973}" type="presOf" srcId="{365AED48-AF59-4693-80B0-FD82A88293B1}" destId="{A131987B-83B1-4F4F-99D2-DD4D7D5F2E3B}" srcOrd="0" destOrd="0" presId="urn:microsoft.com/office/officeart/2008/layout/VerticalCurvedList"/>
    <dgm:cxn modelId="{C58DFE9B-767B-4372-B178-453C5D9F8AFE}" srcId="{55089475-5ABD-4984-9B61-18750E129393}" destId="{2DFE23CD-F9F0-4335-8EEB-5A38E965CE7B}" srcOrd="10" destOrd="0" parTransId="{BF28E7A6-9899-48B6-83B7-DC9F54788ADE}" sibTransId="{76331A26-340E-4FDD-AA62-95B497494415}"/>
    <dgm:cxn modelId="{0DB6A394-2ABC-483D-A7E2-DEC793BBB5CE}" type="presParOf" srcId="{FD7D1EF5-C375-4A92-8278-0B09EC10C015}" destId="{0F886F3B-6A7B-41BF-AA11-A44E365C3522}" srcOrd="0" destOrd="0" presId="urn:microsoft.com/office/officeart/2008/layout/VerticalCurvedList"/>
    <dgm:cxn modelId="{5FF98439-A43A-4C84-8544-F089E4C400C1}" type="presParOf" srcId="{0F886F3B-6A7B-41BF-AA11-A44E365C3522}" destId="{BB1F944C-C0C4-4E38-B927-89C67E071D8D}" srcOrd="0" destOrd="0" presId="urn:microsoft.com/office/officeart/2008/layout/VerticalCurvedList"/>
    <dgm:cxn modelId="{724A73A0-E6AB-412C-BEDD-5D7F28C96676}" type="presParOf" srcId="{BB1F944C-C0C4-4E38-B927-89C67E071D8D}" destId="{C6394D80-089A-4B5B-9C4C-3D213702A189}" srcOrd="0" destOrd="0" presId="urn:microsoft.com/office/officeart/2008/layout/VerticalCurvedList"/>
    <dgm:cxn modelId="{B731D18F-151D-438F-A31D-0358AF3ABBA5}" type="presParOf" srcId="{BB1F944C-C0C4-4E38-B927-89C67E071D8D}" destId="{9A1B8486-B439-4793-99C6-2AF9B06BE419}" srcOrd="1" destOrd="0" presId="urn:microsoft.com/office/officeart/2008/layout/VerticalCurvedList"/>
    <dgm:cxn modelId="{A3F8250B-480C-40C9-8C26-D776A74CC585}" type="presParOf" srcId="{BB1F944C-C0C4-4E38-B927-89C67E071D8D}" destId="{B6443A75-32DB-4817-970B-D07EC54B893E}" srcOrd="2" destOrd="0" presId="urn:microsoft.com/office/officeart/2008/layout/VerticalCurvedList"/>
    <dgm:cxn modelId="{54CFD369-3601-47D6-80ED-5E20726051B1}" type="presParOf" srcId="{BB1F944C-C0C4-4E38-B927-89C67E071D8D}" destId="{B064516A-4D45-431F-81E0-F5ECEE01B11D}" srcOrd="3" destOrd="0" presId="urn:microsoft.com/office/officeart/2008/layout/VerticalCurvedList"/>
    <dgm:cxn modelId="{E1BA13BE-2932-4D1C-A51C-4BC7F640C9AE}" type="presParOf" srcId="{0F886F3B-6A7B-41BF-AA11-A44E365C3522}" destId="{A0BBF336-66C4-40BB-9220-3D48578B77A5}" srcOrd="1" destOrd="0" presId="urn:microsoft.com/office/officeart/2008/layout/VerticalCurvedList"/>
    <dgm:cxn modelId="{653BCC92-8C9D-40F2-8A50-1E582DFE5DFD}" type="presParOf" srcId="{0F886F3B-6A7B-41BF-AA11-A44E365C3522}" destId="{8491650F-2D14-4916-A9FE-7BE6025A36A5}" srcOrd="2" destOrd="0" presId="urn:microsoft.com/office/officeart/2008/layout/VerticalCurvedList"/>
    <dgm:cxn modelId="{0235AB73-B27F-4436-94E0-E603C5ABA446}" type="presParOf" srcId="{8491650F-2D14-4916-A9FE-7BE6025A36A5}" destId="{2845A98E-434A-453B-ABC7-1017532DC945}" srcOrd="0" destOrd="0" presId="urn:microsoft.com/office/officeart/2008/layout/VerticalCurvedList"/>
    <dgm:cxn modelId="{38914078-8A0F-4592-AE70-0E38C355FF33}" type="presParOf" srcId="{0F886F3B-6A7B-41BF-AA11-A44E365C3522}" destId="{581A241E-B19D-45D9-8499-0CEAEC0F94C5}" srcOrd="3" destOrd="0" presId="urn:microsoft.com/office/officeart/2008/layout/VerticalCurvedList"/>
    <dgm:cxn modelId="{28FC16AA-815D-46E1-BFAB-4BA227CE2C1A}" type="presParOf" srcId="{0F886F3B-6A7B-41BF-AA11-A44E365C3522}" destId="{80A6C46F-8460-4BD3-B185-4139D50AB8E3}" srcOrd="4" destOrd="0" presId="urn:microsoft.com/office/officeart/2008/layout/VerticalCurvedList"/>
    <dgm:cxn modelId="{66C5DA76-E15A-482E-9CAE-725D3FAEC2B2}" type="presParOf" srcId="{80A6C46F-8460-4BD3-B185-4139D50AB8E3}" destId="{3D8F9449-A0BE-47EA-A35E-22333CBB40C3}" srcOrd="0" destOrd="0" presId="urn:microsoft.com/office/officeart/2008/layout/VerticalCurvedList"/>
    <dgm:cxn modelId="{FBB308F3-301D-4149-A049-50DAB49DC991}" type="presParOf" srcId="{0F886F3B-6A7B-41BF-AA11-A44E365C3522}" destId="{12BF721A-2C56-417F-AEEE-FF222CA231F3}" srcOrd="5" destOrd="0" presId="urn:microsoft.com/office/officeart/2008/layout/VerticalCurvedList"/>
    <dgm:cxn modelId="{51545D00-DA01-4B91-A33C-43006A2B3418}" type="presParOf" srcId="{0F886F3B-6A7B-41BF-AA11-A44E365C3522}" destId="{319F0901-58DC-4547-865C-D365330A5A34}" srcOrd="6" destOrd="0" presId="urn:microsoft.com/office/officeart/2008/layout/VerticalCurvedList"/>
    <dgm:cxn modelId="{E37026F8-E9E8-42FA-810B-94B914D58700}" type="presParOf" srcId="{319F0901-58DC-4547-865C-D365330A5A34}" destId="{08E9D36C-1057-4CEA-90DB-09261D679BB2}" srcOrd="0" destOrd="0" presId="urn:microsoft.com/office/officeart/2008/layout/VerticalCurvedList"/>
    <dgm:cxn modelId="{9FF3E609-14D1-4193-ADBC-CE907FED167C}" type="presParOf" srcId="{0F886F3B-6A7B-41BF-AA11-A44E365C3522}" destId="{A131987B-83B1-4F4F-99D2-DD4D7D5F2E3B}" srcOrd="7" destOrd="0" presId="urn:microsoft.com/office/officeart/2008/layout/VerticalCurvedList"/>
    <dgm:cxn modelId="{0C3B8A2C-6969-4775-A8F5-E1160334E2E6}" type="presParOf" srcId="{0F886F3B-6A7B-41BF-AA11-A44E365C3522}" destId="{364A602C-4F0C-4E7F-901A-0A9638330C8F}" srcOrd="8" destOrd="0" presId="urn:microsoft.com/office/officeart/2008/layout/VerticalCurvedList"/>
    <dgm:cxn modelId="{A3251CA0-BC55-445C-A496-A84F79CEB0ED}" type="presParOf" srcId="{364A602C-4F0C-4E7F-901A-0A9638330C8F}" destId="{70B397CC-90F4-4B02-9CFD-E0DDA3D3D9C1}" srcOrd="0" destOrd="0" presId="urn:microsoft.com/office/officeart/2008/layout/VerticalCurvedList"/>
    <dgm:cxn modelId="{E5AA15F0-B6FA-4FE7-BE77-2CDE8CB2D583}" type="presParOf" srcId="{0F886F3B-6A7B-41BF-AA11-A44E365C3522}" destId="{D2253C24-9E29-4A09-A549-978657586389}" srcOrd="9" destOrd="0" presId="urn:microsoft.com/office/officeart/2008/layout/VerticalCurvedList"/>
    <dgm:cxn modelId="{0F8ED182-4122-4263-876F-80FC17B153FA}" type="presParOf" srcId="{0F886F3B-6A7B-41BF-AA11-A44E365C3522}" destId="{72183256-A859-43B3-9B34-BFA60BCE05ED}" srcOrd="10" destOrd="0" presId="urn:microsoft.com/office/officeart/2008/layout/VerticalCurvedList"/>
    <dgm:cxn modelId="{B583614F-DC44-4392-90FB-D5A74F571DE7}" type="presParOf" srcId="{72183256-A859-43B3-9B34-BFA60BCE05ED}" destId="{AE5FAE90-868A-41EA-95C2-85E7EB63EEE0}" srcOrd="0" destOrd="0" presId="urn:microsoft.com/office/officeart/2008/layout/VerticalCurvedList"/>
    <dgm:cxn modelId="{A12D6B55-DA07-45E3-BCD1-A5E65C66806D}" type="presParOf" srcId="{0F886F3B-6A7B-41BF-AA11-A44E365C3522}" destId="{A3C43172-1D70-49D5-88F5-4D6784F511ED}" srcOrd="11" destOrd="0" presId="urn:microsoft.com/office/officeart/2008/layout/VerticalCurvedList"/>
    <dgm:cxn modelId="{DC3E7BCD-4207-4663-BAA3-0FEE03AF19A9}" type="presParOf" srcId="{0F886F3B-6A7B-41BF-AA11-A44E365C3522}" destId="{450A588C-423F-4CA7-8E79-7D71C7C09FEF}" srcOrd="12" destOrd="0" presId="urn:microsoft.com/office/officeart/2008/layout/VerticalCurvedList"/>
    <dgm:cxn modelId="{A4FE2BC2-44DF-4F0F-9D72-70063DBC83BE}" type="presParOf" srcId="{450A588C-423F-4CA7-8E79-7D71C7C09FEF}" destId="{AA0A1DF9-125B-4134-BBF7-E28A10691938}" srcOrd="0" destOrd="0" presId="urn:microsoft.com/office/officeart/2008/layout/VerticalCurvedList"/>
    <dgm:cxn modelId="{736259E7-1621-4595-930D-39BA3B29F7F2}" type="presParOf" srcId="{0F886F3B-6A7B-41BF-AA11-A44E365C3522}" destId="{23E3E030-B05C-48DC-8C55-B186B423FC06}" srcOrd="13" destOrd="0" presId="urn:microsoft.com/office/officeart/2008/layout/VerticalCurvedList"/>
    <dgm:cxn modelId="{28B8E6B4-AEEF-46C0-8FD8-86F1C39001EC}" type="presParOf" srcId="{0F886F3B-6A7B-41BF-AA11-A44E365C3522}" destId="{B2548F52-EDD8-4D8D-B441-F56B6030E8F1}" srcOrd="14" destOrd="0" presId="urn:microsoft.com/office/officeart/2008/layout/VerticalCurvedList"/>
    <dgm:cxn modelId="{CA9B0B4D-D09A-4719-8D8D-0D8D811940B3}" type="presParOf" srcId="{B2548F52-EDD8-4D8D-B441-F56B6030E8F1}" destId="{7FE97500-3484-4871-8477-6B177C551A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D1269B-B4D6-428D-B11B-AE4A6EFB418C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CBE2C720-20E6-4F9E-AE90-81B848D109DF}">
      <dgm:prSet phldrT="[Текст]" custT="1"/>
      <dgm:spPr/>
      <dgm:t>
        <a:bodyPr/>
        <a:lstStyle/>
        <a:p>
          <a:pPr marL="720000" algn="l"/>
          <a:r>
            <a:rPr lang="ru-RU" sz="1800" b="1" dirty="0" smtClean="0"/>
            <a:t>средства субвенции на финансирование территориальной программы ОМС</a:t>
          </a:r>
          <a:endParaRPr lang="ru-RU" sz="1800" dirty="0"/>
        </a:p>
      </dgm:t>
    </dgm:pt>
    <dgm:pt modelId="{F3CBDE3D-FFF9-4A41-ACC4-A96AD3547A30}" type="parTrans" cxnId="{EB9AE29B-3453-4EF4-8913-3C407113926F}">
      <dgm:prSet/>
      <dgm:spPr/>
      <dgm:t>
        <a:bodyPr/>
        <a:lstStyle/>
        <a:p>
          <a:endParaRPr lang="ru-RU"/>
        </a:p>
      </dgm:t>
    </dgm:pt>
    <dgm:pt modelId="{5391C9C2-20DC-4512-9739-5CC0164C7936}" type="sibTrans" cxnId="{EB9AE29B-3453-4EF4-8913-3C407113926F}">
      <dgm:prSet/>
      <dgm:spPr/>
      <dgm:t>
        <a:bodyPr/>
        <a:lstStyle/>
        <a:p>
          <a:endParaRPr lang="ru-RU"/>
        </a:p>
      </dgm:t>
    </dgm:pt>
    <dgm:pt modelId="{BDF72C8D-58AF-4CA8-B333-7CC1BAF79CCB}">
      <dgm:prSet phldrT="[Текст]" custT="1"/>
      <dgm:spPr/>
      <dgm:t>
        <a:bodyPr/>
        <a:lstStyle/>
        <a:p>
          <a:r>
            <a:rPr lang="ru-RU" sz="2000" b="0" dirty="0" smtClean="0"/>
            <a:t>+ 475 039,7</a:t>
          </a:r>
        </a:p>
      </dgm:t>
    </dgm:pt>
    <dgm:pt modelId="{A93A7BFE-5E51-4315-A769-9B5600E431CB}" type="parTrans" cxnId="{87C2BE7F-71CE-4D6F-B728-FFD7B03B3ABF}">
      <dgm:prSet/>
      <dgm:spPr/>
      <dgm:t>
        <a:bodyPr/>
        <a:lstStyle/>
        <a:p>
          <a:endParaRPr lang="ru-RU"/>
        </a:p>
      </dgm:t>
    </dgm:pt>
    <dgm:pt modelId="{4ED049A0-729B-4F03-AD58-F6685E254C52}" type="sibTrans" cxnId="{87C2BE7F-71CE-4D6F-B728-FFD7B03B3ABF}">
      <dgm:prSet/>
      <dgm:spPr/>
      <dgm:t>
        <a:bodyPr/>
        <a:lstStyle/>
        <a:p>
          <a:endParaRPr lang="ru-RU" dirty="0"/>
        </a:p>
      </dgm:t>
    </dgm:pt>
    <dgm:pt modelId="{CBE32096-88DF-4122-B134-08B0D7261D20}">
      <dgm:prSet phldrT="[Текст]" custT="1"/>
      <dgm:spPr/>
      <dgm:t>
        <a:bodyPr/>
        <a:lstStyle/>
        <a:p>
          <a:r>
            <a:rPr lang="ru-RU" sz="1800" dirty="0" smtClean="0"/>
            <a:t>0,0</a:t>
          </a:r>
          <a:endParaRPr lang="ru-RU" sz="1800" dirty="0"/>
        </a:p>
      </dgm:t>
    </dgm:pt>
    <dgm:pt modelId="{ACF0C9DB-142A-4A4F-8C41-3C98E28731EA}" type="parTrans" cxnId="{2BD39BC7-BC0C-40DB-B375-921F4E7C1794}">
      <dgm:prSet/>
      <dgm:spPr/>
      <dgm:t>
        <a:bodyPr/>
        <a:lstStyle/>
        <a:p>
          <a:endParaRPr lang="ru-RU"/>
        </a:p>
      </dgm:t>
    </dgm:pt>
    <dgm:pt modelId="{AF5789D2-15C5-4BC5-A87F-9A894A4B6E09}" type="sibTrans" cxnId="{2BD39BC7-BC0C-40DB-B375-921F4E7C1794}">
      <dgm:prSet/>
      <dgm:spPr/>
      <dgm:t>
        <a:bodyPr/>
        <a:lstStyle/>
        <a:p>
          <a:endParaRPr lang="ru-RU"/>
        </a:p>
      </dgm:t>
    </dgm:pt>
    <dgm:pt modelId="{675AFA6E-32CE-4517-B25C-8BDC15FAA134}">
      <dgm:prSet phldrT="[Текст]" custT="1"/>
      <dgm:spPr/>
      <dgm:t>
        <a:bodyPr/>
        <a:lstStyle/>
        <a:p>
          <a:r>
            <a:rPr lang="ru-RU" sz="1900" b="1" dirty="0" smtClean="0"/>
            <a:t>475 039,7</a:t>
          </a:r>
        </a:p>
      </dgm:t>
    </dgm:pt>
    <dgm:pt modelId="{6AC3DE99-B69A-4FCB-870F-50E0644BB2B9}" type="parTrans" cxnId="{C32C324E-101C-45B5-922C-7C56B8BFB6F9}">
      <dgm:prSet/>
      <dgm:spPr/>
      <dgm:t>
        <a:bodyPr/>
        <a:lstStyle/>
        <a:p>
          <a:endParaRPr lang="ru-RU"/>
        </a:p>
      </dgm:t>
    </dgm:pt>
    <dgm:pt modelId="{F1D0E1A9-250C-45DB-A7FF-AB15E530AA8B}" type="sibTrans" cxnId="{C32C324E-101C-45B5-922C-7C56B8BFB6F9}">
      <dgm:prSet/>
      <dgm:spPr/>
      <dgm:t>
        <a:bodyPr/>
        <a:lstStyle/>
        <a:p>
          <a:endParaRPr lang="ru-RU"/>
        </a:p>
      </dgm:t>
    </dgm:pt>
    <dgm:pt modelId="{A15BD158-592D-4B07-9351-F424607A50EE}" type="pres">
      <dgm:prSet presAssocID="{02D1269B-B4D6-428D-B11B-AE4A6EFB418C}" presName="Name0" presStyleCnt="0">
        <dgm:presLayoutVars>
          <dgm:dir/>
          <dgm:resizeHandles val="exact"/>
        </dgm:presLayoutVars>
      </dgm:prSet>
      <dgm:spPr/>
    </dgm:pt>
    <dgm:pt modelId="{0BF93417-A24E-45F4-93CC-0135AF151746}" type="pres">
      <dgm:prSet presAssocID="{CBE2C720-20E6-4F9E-AE90-81B848D109DF}" presName="node" presStyleLbl="node1" presStyleIdx="0" presStyleCnt="4" custScaleX="54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B3FA3-8140-404C-BFC3-AD400BDB0BE8}" type="pres">
      <dgm:prSet presAssocID="{5391C9C2-20DC-4512-9739-5CC0164C793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105EA31-0C05-4D4C-AEA7-980ABC02FD56}" type="pres">
      <dgm:prSet presAssocID="{5391C9C2-20DC-4512-9739-5CC0164C79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A3E0DB0-3310-4081-847E-7C86F94B1B67}" type="pres">
      <dgm:prSet presAssocID="{CBE32096-88DF-4122-B134-08B0D7261D20}" presName="node" presStyleLbl="node1" presStyleIdx="1" presStyleCnt="4" custScaleX="103425" custLinFactNeighborX="-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6DC3-CE47-4CF0-AF5C-57D9592DC055}" type="pres">
      <dgm:prSet presAssocID="{AF5789D2-15C5-4BC5-A87F-9A894A4B6E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B6B7979-848D-427F-82A9-AA12FCF406FB}" type="pres">
      <dgm:prSet presAssocID="{AF5789D2-15C5-4BC5-A87F-9A894A4B6E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FA4B8B1-C1E2-478A-B1CA-09F16F5262C7}" type="pres">
      <dgm:prSet presAssocID="{BDF72C8D-58AF-4CA8-B333-7CC1BAF79CCB}" presName="node" presStyleLbl="node1" presStyleIdx="2" presStyleCnt="4" custScaleX="11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004B9-54C0-4043-8A3C-16D1E9544F33}" type="pres">
      <dgm:prSet presAssocID="{4ED049A0-729B-4F03-AD58-F6685E254C52}" presName="sibTrans" presStyleLbl="sibTrans2D1" presStyleIdx="2" presStyleCnt="3" custLinFactNeighborX="33867" custLinFactNeighborY="261"/>
      <dgm:spPr/>
      <dgm:t>
        <a:bodyPr/>
        <a:lstStyle/>
        <a:p>
          <a:endParaRPr lang="ru-RU"/>
        </a:p>
      </dgm:t>
    </dgm:pt>
    <dgm:pt modelId="{C6394F24-99A1-4190-9E41-3FA41E6FDB91}" type="pres">
      <dgm:prSet presAssocID="{4ED049A0-729B-4F03-AD58-F6685E254C5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FDD5D21-8196-4E35-B7B1-18315207DE11}" type="pres">
      <dgm:prSet presAssocID="{675AFA6E-32CE-4517-B25C-8BDC15FAA1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FC2D1-10C5-4498-994D-6A0D5FA0A9A1}" type="presOf" srcId="{AF5789D2-15C5-4BC5-A87F-9A894A4B6E09}" destId="{A6526DC3-CE47-4CF0-AF5C-57D9592DC055}" srcOrd="0" destOrd="0" presId="urn:microsoft.com/office/officeart/2005/8/layout/process1"/>
    <dgm:cxn modelId="{AC19238F-6B3A-4022-A506-3DDDDBDC7E5A}" type="presOf" srcId="{BDF72C8D-58AF-4CA8-B333-7CC1BAF79CCB}" destId="{4FA4B8B1-C1E2-478A-B1CA-09F16F5262C7}" srcOrd="0" destOrd="0" presId="urn:microsoft.com/office/officeart/2005/8/layout/process1"/>
    <dgm:cxn modelId="{2BD39BC7-BC0C-40DB-B375-921F4E7C1794}" srcId="{02D1269B-B4D6-428D-B11B-AE4A6EFB418C}" destId="{CBE32096-88DF-4122-B134-08B0D7261D20}" srcOrd="1" destOrd="0" parTransId="{ACF0C9DB-142A-4A4F-8C41-3C98E28731EA}" sibTransId="{AF5789D2-15C5-4BC5-A87F-9A894A4B6E09}"/>
    <dgm:cxn modelId="{87C2BE7F-71CE-4D6F-B728-FFD7B03B3ABF}" srcId="{02D1269B-B4D6-428D-B11B-AE4A6EFB418C}" destId="{BDF72C8D-58AF-4CA8-B333-7CC1BAF79CCB}" srcOrd="2" destOrd="0" parTransId="{A93A7BFE-5E51-4315-A769-9B5600E431CB}" sibTransId="{4ED049A0-729B-4F03-AD58-F6685E254C52}"/>
    <dgm:cxn modelId="{2271C485-E149-4ECE-815A-EDACB0F38000}" type="presOf" srcId="{4ED049A0-729B-4F03-AD58-F6685E254C52}" destId="{C6394F24-99A1-4190-9E41-3FA41E6FDB91}" srcOrd="1" destOrd="0" presId="urn:microsoft.com/office/officeart/2005/8/layout/process1"/>
    <dgm:cxn modelId="{4BBECCD6-4120-4027-A760-371643B13FB2}" type="presOf" srcId="{5391C9C2-20DC-4512-9739-5CC0164C7936}" destId="{2105EA31-0C05-4D4C-AEA7-980ABC02FD56}" srcOrd="1" destOrd="0" presId="urn:microsoft.com/office/officeart/2005/8/layout/process1"/>
    <dgm:cxn modelId="{3CA58638-BFAB-4CF0-9C5E-D66CA39CC1D6}" type="presOf" srcId="{5391C9C2-20DC-4512-9739-5CC0164C7936}" destId="{2D7B3FA3-8140-404C-BFC3-AD400BDB0BE8}" srcOrd="0" destOrd="0" presId="urn:microsoft.com/office/officeart/2005/8/layout/process1"/>
    <dgm:cxn modelId="{D3D8D361-C77A-417B-A091-44CF96C33E8E}" type="presOf" srcId="{02D1269B-B4D6-428D-B11B-AE4A6EFB418C}" destId="{A15BD158-592D-4B07-9351-F424607A50EE}" srcOrd="0" destOrd="0" presId="urn:microsoft.com/office/officeart/2005/8/layout/process1"/>
    <dgm:cxn modelId="{C32C324E-101C-45B5-922C-7C56B8BFB6F9}" srcId="{02D1269B-B4D6-428D-B11B-AE4A6EFB418C}" destId="{675AFA6E-32CE-4517-B25C-8BDC15FAA134}" srcOrd="3" destOrd="0" parTransId="{6AC3DE99-B69A-4FCB-870F-50E0644BB2B9}" sibTransId="{F1D0E1A9-250C-45DB-A7FF-AB15E530AA8B}"/>
    <dgm:cxn modelId="{B36FD1D7-5959-4A3B-9A19-B7B7E72A984C}" type="presOf" srcId="{4ED049A0-729B-4F03-AD58-F6685E254C52}" destId="{332004B9-54C0-4043-8A3C-16D1E9544F33}" srcOrd="0" destOrd="0" presId="urn:microsoft.com/office/officeart/2005/8/layout/process1"/>
    <dgm:cxn modelId="{78FF38C3-D67C-4717-A3A7-3C5E15342C59}" type="presOf" srcId="{CBE32096-88DF-4122-B134-08B0D7261D20}" destId="{AA3E0DB0-3310-4081-847E-7C86F94B1B67}" srcOrd="0" destOrd="0" presId="urn:microsoft.com/office/officeart/2005/8/layout/process1"/>
    <dgm:cxn modelId="{D2EE81BD-0644-4A2A-A311-941C0F5EAD2C}" type="presOf" srcId="{CBE2C720-20E6-4F9E-AE90-81B848D109DF}" destId="{0BF93417-A24E-45F4-93CC-0135AF151746}" srcOrd="0" destOrd="0" presId="urn:microsoft.com/office/officeart/2005/8/layout/process1"/>
    <dgm:cxn modelId="{30F12E39-0F21-4ED6-85B3-AC5FF4FB43D8}" type="presOf" srcId="{AF5789D2-15C5-4BC5-A87F-9A894A4B6E09}" destId="{5B6B7979-848D-427F-82A9-AA12FCF406FB}" srcOrd="1" destOrd="0" presId="urn:microsoft.com/office/officeart/2005/8/layout/process1"/>
    <dgm:cxn modelId="{EB9AE29B-3453-4EF4-8913-3C407113926F}" srcId="{02D1269B-B4D6-428D-B11B-AE4A6EFB418C}" destId="{CBE2C720-20E6-4F9E-AE90-81B848D109DF}" srcOrd="0" destOrd="0" parTransId="{F3CBDE3D-FFF9-4A41-ACC4-A96AD3547A30}" sibTransId="{5391C9C2-20DC-4512-9739-5CC0164C7936}"/>
    <dgm:cxn modelId="{598A7402-F575-438D-A655-F2462645C973}" type="presOf" srcId="{675AFA6E-32CE-4517-B25C-8BDC15FAA134}" destId="{3FDD5D21-8196-4E35-B7B1-18315207DE11}" srcOrd="0" destOrd="0" presId="urn:microsoft.com/office/officeart/2005/8/layout/process1"/>
    <dgm:cxn modelId="{310A180E-F01B-434F-89EA-D126F0567963}" type="presParOf" srcId="{A15BD158-592D-4B07-9351-F424607A50EE}" destId="{0BF93417-A24E-45F4-93CC-0135AF151746}" srcOrd="0" destOrd="0" presId="urn:microsoft.com/office/officeart/2005/8/layout/process1"/>
    <dgm:cxn modelId="{F312028F-3DE6-44F8-8B6F-F74953B06BEF}" type="presParOf" srcId="{A15BD158-592D-4B07-9351-F424607A50EE}" destId="{2D7B3FA3-8140-404C-BFC3-AD400BDB0BE8}" srcOrd="1" destOrd="0" presId="urn:microsoft.com/office/officeart/2005/8/layout/process1"/>
    <dgm:cxn modelId="{8E8235D3-1C0F-49A4-9D1C-A574588071E3}" type="presParOf" srcId="{2D7B3FA3-8140-404C-BFC3-AD400BDB0BE8}" destId="{2105EA31-0C05-4D4C-AEA7-980ABC02FD56}" srcOrd="0" destOrd="0" presId="urn:microsoft.com/office/officeart/2005/8/layout/process1"/>
    <dgm:cxn modelId="{A52E0492-9D50-4D0C-87E0-3199B13E88DD}" type="presParOf" srcId="{A15BD158-592D-4B07-9351-F424607A50EE}" destId="{AA3E0DB0-3310-4081-847E-7C86F94B1B67}" srcOrd="2" destOrd="0" presId="urn:microsoft.com/office/officeart/2005/8/layout/process1"/>
    <dgm:cxn modelId="{2412A7C6-F0C5-4E7F-AF35-25CCE873EB6A}" type="presParOf" srcId="{A15BD158-592D-4B07-9351-F424607A50EE}" destId="{A6526DC3-CE47-4CF0-AF5C-57D9592DC055}" srcOrd="3" destOrd="0" presId="urn:microsoft.com/office/officeart/2005/8/layout/process1"/>
    <dgm:cxn modelId="{BB5FD636-D635-4D8B-953F-02B7739CE7D1}" type="presParOf" srcId="{A6526DC3-CE47-4CF0-AF5C-57D9592DC055}" destId="{5B6B7979-848D-427F-82A9-AA12FCF406FB}" srcOrd="0" destOrd="0" presId="urn:microsoft.com/office/officeart/2005/8/layout/process1"/>
    <dgm:cxn modelId="{C4CFC3BC-BAA2-4DC9-A696-C5009350C385}" type="presParOf" srcId="{A15BD158-592D-4B07-9351-F424607A50EE}" destId="{4FA4B8B1-C1E2-478A-B1CA-09F16F5262C7}" srcOrd="4" destOrd="0" presId="urn:microsoft.com/office/officeart/2005/8/layout/process1"/>
    <dgm:cxn modelId="{A6A62F1E-E552-41F5-A11F-EC7DE3A981C4}" type="presParOf" srcId="{A15BD158-592D-4B07-9351-F424607A50EE}" destId="{332004B9-54C0-4043-8A3C-16D1E9544F33}" srcOrd="5" destOrd="0" presId="urn:microsoft.com/office/officeart/2005/8/layout/process1"/>
    <dgm:cxn modelId="{EFED08AB-4640-4A3F-954B-2EC95D27AF2C}" type="presParOf" srcId="{332004B9-54C0-4043-8A3C-16D1E9544F33}" destId="{C6394F24-99A1-4190-9E41-3FA41E6FDB91}" srcOrd="0" destOrd="0" presId="urn:microsoft.com/office/officeart/2005/8/layout/process1"/>
    <dgm:cxn modelId="{5C1E1139-6B31-4497-8B85-4708F4DB1787}" type="presParOf" srcId="{A15BD158-592D-4B07-9351-F424607A50EE}" destId="{3FDD5D21-8196-4E35-B7B1-18315207DE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D1269B-B4D6-428D-B11B-AE4A6EFB418C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</dgm:pt>
    <dgm:pt modelId="{CBE2C720-20E6-4F9E-AE90-81B848D109DF}">
      <dgm:prSet phldrT="[Текст]" custT="1"/>
      <dgm:spPr/>
      <dgm:t>
        <a:bodyPr/>
        <a:lstStyle/>
        <a:p>
          <a:pPr marL="720000" algn="l"/>
          <a:r>
            <a:rPr lang="ru-RU" sz="1800" b="1" dirty="0" smtClean="0"/>
            <a:t>средства на </a:t>
          </a:r>
          <a:r>
            <a:rPr lang="ru-RU" sz="1800" b="1" dirty="0" err="1" smtClean="0"/>
            <a:t>фин.обеспечение</a:t>
          </a:r>
          <a:r>
            <a:rPr lang="ru-RU" sz="1800" b="1" dirty="0" smtClean="0"/>
            <a:t> мероприятий по приобретению и ремонту медоборудования</a:t>
          </a:r>
          <a:endParaRPr lang="ru-RU" sz="1800" dirty="0"/>
        </a:p>
      </dgm:t>
    </dgm:pt>
    <dgm:pt modelId="{F3CBDE3D-FFF9-4A41-ACC4-A96AD3547A30}" type="parTrans" cxnId="{EB9AE29B-3453-4EF4-8913-3C407113926F}">
      <dgm:prSet/>
      <dgm:spPr/>
      <dgm:t>
        <a:bodyPr/>
        <a:lstStyle/>
        <a:p>
          <a:endParaRPr lang="ru-RU"/>
        </a:p>
      </dgm:t>
    </dgm:pt>
    <dgm:pt modelId="{5391C9C2-20DC-4512-9739-5CC0164C7936}" type="sibTrans" cxnId="{EB9AE29B-3453-4EF4-8913-3C407113926F}">
      <dgm:prSet/>
      <dgm:spPr/>
      <dgm:t>
        <a:bodyPr/>
        <a:lstStyle/>
        <a:p>
          <a:endParaRPr lang="ru-RU"/>
        </a:p>
      </dgm:t>
    </dgm:pt>
    <dgm:pt modelId="{BDF72C8D-58AF-4CA8-B333-7CC1BAF79CCB}">
      <dgm:prSet phldrT="[Текст]" custT="1"/>
      <dgm:spPr/>
      <dgm:t>
        <a:bodyPr/>
        <a:lstStyle/>
        <a:p>
          <a:r>
            <a:rPr lang="ru-RU" sz="2000" dirty="0" smtClean="0"/>
            <a:t>+ 18 071,9</a:t>
          </a:r>
        </a:p>
      </dgm:t>
    </dgm:pt>
    <dgm:pt modelId="{A93A7BFE-5E51-4315-A769-9B5600E431CB}" type="parTrans" cxnId="{87C2BE7F-71CE-4D6F-B728-FFD7B03B3ABF}">
      <dgm:prSet/>
      <dgm:spPr/>
      <dgm:t>
        <a:bodyPr/>
        <a:lstStyle/>
        <a:p>
          <a:endParaRPr lang="ru-RU"/>
        </a:p>
      </dgm:t>
    </dgm:pt>
    <dgm:pt modelId="{4ED049A0-729B-4F03-AD58-F6685E254C52}" type="sibTrans" cxnId="{87C2BE7F-71CE-4D6F-B728-FFD7B03B3ABF}">
      <dgm:prSet/>
      <dgm:spPr/>
      <dgm:t>
        <a:bodyPr/>
        <a:lstStyle/>
        <a:p>
          <a:endParaRPr lang="ru-RU" dirty="0"/>
        </a:p>
      </dgm:t>
    </dgm:pt>
    <dgm:pt modelId="{CBE32096-88DF-4122-B134-08B0D7261D20}">
      <dgm:prSet phldrT="[Текст]" custT="1"/>
      <dgm:spPr/>
      <dgm:t>
        <a:bodyPr/>
        <a:lstStyle/>
        <a:p>
          <a:r>
            <a:rPr lang="ru-RU" sz="1800" dirty="0" smtClean="0"/>
            <a:t>0,0</a:t>
          </a:r>
          <a:endParaRPr lang="ru-RU" sz="1800" dirty="0"/>
        </a:p>
      </dgm:t>
    </dgm:pt>
    <dgm:pt modelId="{ACF0C9DB-142A-4A4F-8C41-3C98E28731EA}" type="parTrans" cxnId="{2BD39BC7-BC0C-40DB-B375-921F4E7C1794}">
      <dgm:prSet/>
      <dgm:spPr/>
      <dgm:t>
        <a:bodyPr/>
        <a:lstStyle/>
        <a:p>
          <a:endParaRPr lang="ru-RU"/>
        </a:p>
      </dgm:t>
    </dgm:pt>
    <dgm:pt modelId="{AF5789D2-15C5-4BC5-A87F-9A894A4B6E09}" type="sibTrans" cxnId="{2BD39BC7-BC0C-40DB-B375-921F4E7C1794}">
      <dgm:prSet/>
      <dgm:spPr/>
      <dgm:t>
        <a:bodyPr/>
        <a:lstStyle/>
        <a:p>
          <a:endParaRPr lang="ru-RU"/>
        </a:p>
      </dgm:t>
    </dgm:pt>
    <dgm:pt modelId="{675AFA6E-32CE-4517-B25C-8BDC15FAA134}">
      <dgm:prSet phldrT="[Текст]" custT="1"/>
      <dgm:spPr/>
      <dgm:t>
        <a:bodyPr/>
        <a:lstStyle/>
        <a:p>
          <a:r>
            <a:rPr lang="ru-RU" sz="1900" b="1" dirty="0" smtClean="0"/>
            <a:t>18 071,9</a:t>
          </a:r>
        </a:p>
      </dgm:t>
    </dgm:pt>
    <dgm:pt modelId="{6AC3DE99-B69A-4FCB-870F-50E0644BB2B9}" type="parTrans" cxnId="{C32C324E-101C-45B5-922C-7C56B8BFB6F9}">
      <dgm:prSet/>
      <dgm:spPr/>
      <dgm:t>
        <a:bodyPr/>
        <a:lstStyle/>
        <a:p>
          <a:endParaRPr lang="ru-RU"/>
        </a:p>
      </dgm:t>
    </dgm:pt>
    <dgm:pt modelId="{F1D0E1A9-250C-45DB-A7FF-AB15E530AA8B}" type="sibTrans" cxnId="{C32C324E-101C-45B5-922C-7C56B8BFB6F9}">
      <dgm:prSet/>
      <dgm:spPr>
        <a:noFill/>
      </dgm:spPr>
      <dgm:t>
        <a:bodyPr/>
        <a:lstStyle/>
        <a:p>
          <a:endParaRPr lang="ru-RU"/>
        </a:p>
      </dgm:t>
    </dgm:pt>
    <dgm:pt modelId="{A15BD158-592D-4B07-9351-F424607A50EE}" type="pres">
      <dgm:prSet presAssocID="{02D1269B-B4D6-428D-B11B-AE4A6EFB418C}" presName="Name0" presStyleCnt="0">
        <dgm:presLayoutVars>
          <dgm:dir/>
          <dgm:resizeHandles val="exact"/>
        </dgm:presLayoutVars>
      </dgm:prSet>
      <dgm:spPr/>
    </dgm:pt>
    <dgm:pt modelId="{0BF93417-A24E-45F4-93CC-0135AF151746}" type="pres">
      <dgm:prSet presAssocID="{CBE2C720-20E6-4F9E-AE90-81B848D109DF}" presName="node" presStyleLbl="node1" presStyleIdx="0" presStyleCnt="4" custScaleX="545648" custLinFactY="100000" custLinFactNeighborX="-5208" custLinFactNeighborY="11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B3FA3-8140-404C-BFC3-AD400BDB0BE8}" type="pres">
      <dgm:prSet presAssocID="{5391C9C2-20DC-4512-9739-5CC0164C793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105EA31-0C05-4D4C-AEA7-980ABC02FD56}" type="pres">
      <dgm:prSet presAssocID="{5391C9C2-20DC-4512-9739-5CC0164C79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A3E0DB0-3310-4081-847E-7C86F94B1B67}" type="pres">
      <dgm:prSet presAssocID="{CBE32096-88DF-4122-B134-08B0D7261D20}" presName="node" presStyleLbl="node1" presStyleIdx="1" presStyleCnt="4" custScaleX="110912" custLinFactNeighborX="-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6DC3-CE47-4CF0-AF5C-57D9592DC055}" type="pres">
      <dgm:prSet presAssocID="{AF5789D2-15C5-4BC5-A87F-9A894A4B6E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B6B7979-848D-427F-82A9-AA12FCF406FB}" type="pres">
      <dgm:prSet presAssocID="{AF5789D2-15C5-4BC5-A87F-9A894A4B6E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FA4B8B1-C1E2-478A-B1CA-09F16F5262C7}" type="pres">
      <dgm:prSet presAssocID="{BDF72C8D-58AF-4CA8-B333-7CC1BAF79CCB}" presName="node" presStyleLbl="node1" presStyleIdx="2" presStyleCnt="4" custScaleX="11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004B9-54C0-4043-8A3C-16D1E9544F33}" type="pres">
      <dgm:prSet presAssocID="{4ED049A0-729B-4F03-AD58-F6685E254C52}" presName="sibTrans" presStyleLbl="sibTrans2D1" presStyleIdx="2" presStyleCnt="3" custLinFactNeighborX="30317" custLinFactNeighborY="-3688"/>
      <dgm:spPr/>
      <dgm:t>
        <a:bodyPr/>
        <a:lstStyle/>
        <a:p>
          <a:endParaRPr lang="ru-RU"/>
        </a:p>
      </dgm:t>
    </dgm:pt>
    <dgm:pt modelId="{C6394F24-99A1-4190-9E41-3FA41E6FDB91}" type="pres">
      <dgm:prSet presAssocID="{4ED049A0-729B-4F03-AD58-F6685E254C5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FDD5D21-8196-4E35-B7B1-18315207DE11}" type="pres">
      <dgm:prSet presAssocID="{675AFA6E-32CE-4517-B25C-8BDC15FAA1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39BC7-BC0C-40DB-B375-921F4E7C1794}" srcId="{02D1269B-B4D6-428D-B11B-AE4A6EFB418C}" destId="{CBE32096-88DF-4122-B134-08B0D7261D20}" srcOrd="1" destOrd="0" parTransId="{ACF0C9DB-142A-4A4F-8C41-3C98E28731EA}" sibTransId="{AF5789D2-15C5-4BC5-A87F-9A894A4B6E09}"/>
    <dgm:cxn modelId="{87C2BE7F-71CE-4D6F-B728-FFD7B03B3ABF}" srcId="{02D1269B-B4D6-428D-B11B-AE4A6EFB418C}" destId="{BDF72C8D-58AF-4CA8-B333-7CC1BAF79CCB}" srcOrd="2" destOrd="0" parTransId="{A93A7BFE-5E51-4315-A769-9B5600E431CB}" sibTransId="{4ED049A0-729B-4F03-AD58-F6685E254C52}"/>
    <dgm:cxn modelId="{54E3683C-FDAE-452C-B0A7-F938BCFB4259}" type="presOf" srcId="{02D1269B-B4D6-428D-B11B-AE4A6EFB418C}" destId="{A15BD158-592D-4B07-9351-F424607A50EE}" srcOrd="0" destOrd="0" presId="urn:microsoft.com/office/officeart/2005/8/layout/process1"/>
    <dgm:cxn modelId="{E6C81109-5082-4F69-B68F-665A8EB3F3D8}" type="presOf" srcId="{CBE32096-88DF-4122-B134-08B0D7261D20}" destId="{AA3E0DB0-3310-4081-847E-7C86F94B1B67}" srcOrd="0" destOrd="0" presId="urn:microsoft.com/office/officeart/2005/8/layout/process1"/>
    <dgm:cxn modelId="{FE1CD4CD-C445-414D-921A-20ED53296F34}" type="presOf" srcId="{5391C9C2-20DC-4512-9739-5CC0164C7936}" destId="{2D7B3FA3-8140-404C-BFC3-AD400BDB0BE8}" srcOrd="0" destOrd="0" presId="urn:microsoft.com/office/officeart/2005/8/layout/process1"/>
    <dgm:cxn modelId="{C32C324E-101C-45B5-922C-7C56B8BFB6F9}" srcId="{02D1269B-B4D6-428D-B11B-AE4A6EFB418C}" destId="{675AFA6E-32CE-4517-B25C-8BDC15FAA134}" srcOrd="3" destOrd="0" parTransId="{6AC3DE99-B69A-4FCB-870F-50E0644BB2B9}" sibTransId="{F1D0E1A9-250C-45DB-A7FF-AB15E530AA8B}"/>
    <dgm:cxn modelId="{9A0BCE6D-37CF-4967-B070-2B2BEBE7B33C}" type="presOf" srcId="{BDF72C8D-58AF-4CA8-B333-7CC1BAF79CCB}" destId="{4FA4B8B1-C1E2-478A-B1CA-09F16F5262C7}" srcOrd="0" destOrd="0" presId="urn:microsoft.com/office/officeart/2005/8/layout/process1"/>
    <dgm:cxn modelId="{504A18C0-DEFD-49AC-9458-F9F8B099633D}" type="presOf" srcId="{4ED049A0-729B-4F03-AD58-F6685E254C52}" destId="{332004B9-54C0-4043-8A3C-16D1E9544F33}" srcOrd="0" destOrd="0" presId="urn:microsoft.com/office/officeart/2005/8/layout/process1"/>
    <dgm:cxn modelId="{4470EAEC-9752-4B8A-A309-28EB8A65B95F}" type="presOf" srcId="{675AFA6E-32CE-4517-B25C-8BDC15FAA134}" destId="{3FDD5D21-8196-4E35-B7B1-18315207DE11}" srcOrd="0" destOrd="0" presId="urn:microsoft.com/office/officeart/2005/8/layout/process1"/>
    <dgm:cxn modelId="{F7EBC5F3-FAA3-4638-8763-4457E67BA9C6}" type="presOf" srcId="{CBE2C720-20E6-4F9E-AE90-81B848D109DF}" destId="{0BF93417-A24E-45F4-93CC-0135AF151746}" srcOrd="0" destOrd="0" presId="urn:microsoft.com/office/officeart/2005/8/layout/process1"/>
    <dgm:cxn modelId="{EB9AE29B-3453-4EF4-8913-3C407113926F}" srcId="{02D1269B-B4D6-428D-B11B-AE4A6EFB418C}" destId="{CBE2C720-20E6-4F9E-AE90-81B848D109DF}" srcOrd="0" destOrd="0" parTransId="{F3CBDE3D-FFF9-4A41-ACC4-A96AD3547A30}" sibTransId="{5391C9C2-20DC-4512-9739-5CC0164C7936}"/>
    <dgm:cxn modelId="{C0669E8E-AC39-4867-A3CA-601AABC94021}" type="presOf" srcId="{AF5789D2-15C5-4BC5-A87F-9A894A4B6E09}" destId="{A6526DC3-CE47-4CF0-AF5C-57D9592DC055}" srcOrd="0" destOrd="0" presId="urn:microsoft.com/office/officeart/2005/8/layout/process1"/>
    <dgm:cxn modelId="{B4C6ED50-C481-49A1-B544-A027973B6209}" type="presOf" srcId="{5391C9C2-20DC-4512-9739-5CC0164C7936}" destId="{2105EA31-0C05-4D4C-AEA7-980ABC02FD56}" srcOrd="1" destOrd="0" presId="urn:microsoft.com/office/officeart/2005/8/layout/process1"/>
    <dgm:cxn modelId="{7034A7C6-94A7-4238-8DD1-E9CA5C05885B}" type="presOf" srcId="{AF5789D2-15C5-4BC5-A87F-9A894A4B6E09}" destId="{5B6B7979-848D-427F-82A9-AA12FCF406FB}" srcOrd="1" destOrd="0" presId="urn:microsoft.com/office/officeart/2005/8/layout/process1"/>
    <dgm:cxn modelId="{3361AE17-1184-4EE7-A4D7-90F98E57878C}" type="presOf" srcId="{4ED049A0-729B-4F03-AD58-F6685E254C52}" destId="{C6394F24-99A1-4190-9E41-3FA41E6FDB91}" srcOrd="1" destOrd="0" presId="urn:microsoft.com/office/officeart/2005/8/layout/process1"/>
    <dgm:cxn modelId="{1DF05222-D405-4B6E-A5BE-B604082CA81F}" type="presParOf" srcId="{A15BD158-592D-4B07-9351-F424607A50EE}" destId="{0BF93417-A24E-45F4-93CC-0135AF151746}" srcOrd="0" destOrd="0" presId="urn:microsoft.com/office/officeart/2005/8/layout/process1"/>
    <dgm:cxn modelId="{A80492C1-7ABD-4D15-98DC-617B03CA0313}" type="presParOf" srcId="{A15BD158-592D-4B07-9351-F424607A50EE}" destId="{2D7B3FA3-8140-404C-BFC3-AD400BDB0BE8}" srcOrd="1" destOrd="0" presId="urn:microsoft.com/office/officeart/2005/8/layout/process1"/>
    <dgm:cxn modelId="{0BB13C75-4F3C-4CF4-9D72-E07E5A5C8919}" type="presParOf" srcId="{2D7B3FA3-8140-404C-BFC3-AD400BDB0BE8}" destId="{2105EA31-0C05-4D4C-AEA7-980ABC02FD56}" srcOrd="0" destOrd="0" presId="urn:microsoft.com/office/officeart/2005/8/layout/process1"/>
    <dgm:cxn modelId="{D3836CA6-D177-4A48-9996-EA68D373B7C0}" type="presParOf" srcId="{A15BD158-592D-4B07-9351-F424607A50EE}" destId="{AA3E0DB0-3310-4081-847E-7C86F94B1B67}" srcOrd="2" destOrd="0" presId="urn:microsoft.com/office/officeart/2005/8/layout/process1"/>
    <dgm:cxn modelId="{5534B012-7989-40C5-9BE6-B3F4961CB7CB}" type="presParOf" srcId="{A15BD158-592D-4B07-9351-F424607A50EE}" destId="{A6526DC3-CE47-4CF0-AF5C-57D9592DC055}" srcOrd="3" destOrd="0" presId="urn:microsoft.com/office/officeart/2005/8/layout/process1"/>
    <dgm:cxn modelId="{BFE74237-F007-4FA2-BEBA-D69821F570E5}" type="presParOf" srcId="{A6526DC3-CE47-4CF0-AF5C-57D9592DC055}" destId="{5B6B7979-848D-427F-82A9-AA12FCF406FB}" srcOrd="0" destOrd="0" presId="urn:microsoft.com/office/officeart/2005/8/layout/process1"/>
    <dgm:cxn modelId="{31C810D5-4E7E-422A-8CE9-F634560CA226}" type="presParOf" srcId="{A15BD158-592D-4B07-9351-F424607A50EE}" destId="{4FA4B8B1-C1E2-478A-B1CA-09F16F5262C7}" srcOrd="4" destOrd="0" presId="urn:microsoft.com/office/officeart/2005/8/layout/process1"/>
    <dgm:cxn modelId="{D5ECE526-CED5-4988-B5AE-6E0F9AFD1741}" type="presParOf" srcId="{A15BD158-592D-4B07-9351-F424607A50EE}" destId="{332004B9-54C0-4043-8A3C-16D1E9544F33}" srcOrd="5" destOrd="0" presId="urn:microsoft.com/office/officeart/2005/8/layout/process1"/>
    <dgm:cxn modelId="{E54122DB-5867-4DA5-996F-8D427A2F21A3}" type="presParOf" srcId="{332004B9-54C0-4043-8A3C-16D1E9544F33}" destId="{C6394F24-99A1-4190-9E41-3FA41E6FDB91}" srcOrd="0" destOrd="0" presId="urn:microsoft.com/office/officeart/2005/8/layout/process1"/>
    <dgm:cxn modelId="{775246FF-724B-4704-B81E-37755D858B37}" type="presParOf" srcId="{A15BD158-592D-4B07-9351-F424607A50EE}" destId="{3FDD5D21-8196-4E35-B7B1-18315207DE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D1269B-B4D6-428D-B11B-AE4A6EFB418C}" type="doc">
      <dgm:prSet loTypeId="urn:microsoft.com/office/officeart/2005/8/layout/process1" loCatId="process" qsTypeId="urn:microsoft.com/office/officeart/2005/8/quickstyle/simple1" qsCatId="simple" csTypeId="urn:microsoft.com/office/officeart/2005/8/colors/accent5_4" csCatId="accent5" phldr="1"/>
      <dgm:spPr/>
    </dgm:pt>
    <dgm:pt modelId="{CBE2C720-20E6-4F9E-AE90-81B848D109DF}">
      <dgm:prSet phldrT="[Текст]" custT="1"/>
      <dgm:spPr/>
      <dgm:t>
        <a:bodyPr/>
        <a:lstStyle/>
        <a:p>
          <a:pPr marL="720000" algn="l"/>
          <a:r>
            <a:rPr lang="ru-RU" sz="1800" b="1" dirty="0" smtClean="0"/>
            <a:t>МБТ от территориальных фондов ОМС </a:t>
          </a:r>
          <a:endParaRPr lang="ru-RU" sz="1800" dirty="0"/>
        </a:p>
      </dgm:t>
    </dgm:pt>
    <dgm:pt modelId="{F3CBDE3D-FFF9-4A41-ACC4-A96AD3547A30}" type="parTrans" cxnId="{EB9AE29B-3453-4EF4-8913-3C407113926F}">
      <dgm:prSet/>
      <dgm:spPr/>
      <dgm:t>
        <a:bodyPr/>
        <a:lstStyle/>
        <a:p>
          <a:endParaRPr lang="ru-RU"/>
        </a:p>
      </dgm:t>
    </dgm:pt>
    <dgm:pt modelId="{5391C9C2-20DC-4512-9739-5CC0164C7936}" type="sibTrans" cxnId="{EB9AE29B-3453-4EF4-8913-3C407113926F}">
      <dgm:prSet/>
      <dgm:spPr/>
      <dgm:t>
        <a:bodyPr/>
        <a:lstStyle/>
        <a:p>
          <a:endParaRPr lang="ru-RU"/>
        </a:p>
      </dgm:t>
    </dgm:pt>
    <dgm:pt modelId="{BDF72C8D-58AF-4CA8-B333-7CC1BAF79CCB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+ 47 352,1</a:t>
          </a:r>
        </a:p>
      </dgm:t>
    </dgm:pt>
    <dgm:pt modelId="{A93A7BFE-5E51-4315-A769-9B5600E431CB}" type="parTrans" cxnId="{87C2BE7F-71CE-4D6F-B728-FFD7B03B3ABF}">
      <dgm:prSet/>
      <dgm:spPr/>
      <dgm:t>
        <a:bodyPr/>
        <a:lstStyle/>
        <a:p>
          <a:endParaRPr lang="ru-RU"/>
        </a:p>
      </dgm:t>
    </dgm:pt>
    <dgm:pt modelId="{4ED049A0-729B-4F03-AD58-F6685E254C52}" type="sibTrans" cxnId="{87C2BE7F-71CE-4D6F-B728-FFD7B03B3ABF}">
      <dgm:prSet/>
      <dgm:spPr/>
      <dgm:t>
        <a:bodyPr/>
        <a:lstStyle/>
        <a:p>
          <a:endParaRPr lang="ru-RU" dirty="0"/>
        </a:p>
      </dgm:t>
    </dgm:pt>
    <dgm:pt modelId="{CBE32096-88DF-4122-B134-08B0D7261D20}">
      <dgm:prSet phldrT="[Текст]" custT="1"/>
      <dgm:spPr/>
      <dgm:t>
        <a:bodyPr/>
        <a:lstStyle/>
        <a:p>
          <a:r>
            <a:rPr lang="ru-RU" sz="1800" dirty="0" smtClean="0"/>
            <a:t>0,0</a:t>
          </a:r>
          <a:endParaRPr lang="ru-RU" sz="1800" dirty="0"/>
        </a:p>
      </dgm:t>
    </dgm:pt>
    <dgm:pt modelId="{ACF0C9DB-142A-4A4F-8C41-3C98E28731EA}" type="parTrans" cxnId="{2BD39BC7-BC0C-40DB-B375-921F4E7C1794}">
      <dgm:prSet/>
      <dgm:spPr/>
      <dgm:t>
        <a:bodyPr/>
        <a:lstStyle/>
        <a:p>
          <a:endParaRPr lang="ru-RU"/>
        </a:p>
      </dgm:t>
    </dgm:pt>
    <dgm:pt modelId="{AF5789D2-15C5-4BC5-A87F-9A894A4B6E09}" type="sibTrans" cxnId="{2BD39BC7-BC0C-40DB-B375-921F4E7C1794}">
      <dgm:prSet/>
      <dgm:spPr/>
      <dgm:t>
        <a:bodyPr/>
        <a:lstStyle/>
        <a:p>
          <a:endParaRPr lang="ru-RU"/>
        </a:p>
      </dgm:t>
    </dgm:pt>
    <dgm:pt modelId="{675AFA6E-32CE-4517-B25C-8BDC15FAA134}">
      <dgm:prSet phldrT="[Текст]" custT="1"/>
      <dgm:spPr/>
      <dgm:t>
        <a:bodyPr/>
        <a:lstStyle/>
        <a:p>
          <a:r>
            <a:rPr lang="ru-RU" sz="1900" b="1" dirty="0" smtClean="0"/>
            <a:t>47 352,1</a:t>
          </a:r>
        </a:p>
      </dgm:t>
    </dgm:pt>
    <dgm:pt modelId="{6AC3DE99-B69A-4FCB-870F-50E0644BB2B9}" type="parTrans" cxnId="{C32C324E-101C-45B5-922C-7C56B8BFB6F9}">
      <dgm:prSet/>
      <dgm:spPr/>
      <dgm:t>
        <a:bodyPr/>
        <a:lstStyle/>
        <a:p>
          <a:endParaRPr lang="ru-RU"/>
        </a:p>
      </dgm:t>
    </dgm:pt>
    <dgm:pt modelId="{F1D0E1A9-250C-45DB-A7FF-AB15E530AA8B}" type="sibTrans" cxnId="{C32C324E-101C-45B5-922C-7C56B8BFB6F9}">
      <dgm:prSet/>
      <dgm:spPr>
        <a:noFill/>
      </dgm:spPr>
      <dgm:t>
        <a:bodyPr/>
        <a:lstStyle/>
        <a:p>
          <a:endParaRPr lang="ru-RU"/>
        </a:p>
      </dgm:t>
    </dgm:pt>
    <dgm:pt modelId="{A15BD158-592D-4B07-9351-F424607A50EE}" type="pres">
      <dgm:prSet presAssocID="{02D1269B-B4D6-428D-B11B-AE4A6EFB418C}" presName="Name0" presStyleCnt="0">
        <dgm:presLayoutVars>
          <dgm:dir/>
          <dgm:resizeHandles val="exact"/>
        </dgm:presLayoutVars>
      </dgm:prSet>
      <dgm:spPr/>
    </dgm:pt>
    <dgm:pt modelId="{0BF93417-A24E-45F4-93CC-0135AF151746}" type="pres">
      <dgm:prSet presAssocID="{CBE2C720-20E6-4F9E-AE90-81B848D109DF}" presName="node" presStyleLbl="node1" presStyleIdx="0" presStyleCnt="4" custScaleX="54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B3FA3-8140-404C-BFC3-AD400BDB0BE8}" type="pres">
      <dgm:prSet presAssocID="{5391C9C2-20DC-4512-9739-5CC0164C793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105EA31-0C05-4D4C-AEA7-980ABC02FD56}" type="pres">
      <dgm:prSet presAssocID="{5391C9C2-20DC-4512-9739-5CC0164C79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A3E0DB0-3310-4081-847E-7C86F94B1B67}" type="pres">
      <dgm:prSet presAssocID="{CBE32096-88DF-4122-B134-08B0D7261D20}" presName="node" presStyleLbl="node1" presStyleIdx="1" presStyleCnt="4" custScaleX="110912" custLinFactNeighborX="-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6DC3-CE47-4CF0-AF5C-57D9592DC055}" type="pres">
      <dgm:prSet presAssocID="{AF5789D2-15C5-4BC5-A87F-9A894A4B6E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B6B7979-848D-427F-82A9-AA12FCF406FB}" type="pres">
      <dgm:prSet presAssocID="{AF5789D2-15C5-4BC5-A87F-9A894A4B6E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FA4B8B1-C1E2-478A-B1CA-09F16F5262C7}" type="pres">
      <dgm:prSet presAssocID="{BDF72C8D-58AF-4CA8-B333-7CC1BAF79CCB}" presName="node" presStyleLbl="node1" presStyleIdx="2" presStyleCnt="4" custScaleX="11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004B9-54C0-4043-8A3C-16D1E9544F33}" type="pres">
      <dgm:prSet presAssocID="{4ED049A0-729B-4F03-AD58-F6685E254C52}" presName="sibTrans" presStyleLbl="sibTrans2D1" presStyleIdx="2" presStyleCnt="3" custLinFactNeighborX="32402" custLinFactNeighborY="317"/>
      <dgm:spPr/>
      <dgm:t>
        <a:bodyPr/>
        <a:lstStyle/>
        <a:p>
          <a:endParaRPr lang="ru-RU"/>
        </a:p>
      </dgm:t>
    </dgm:pt>
    <dgm:pt modelId="{C6394F24-99A1-4190-9E41-3FA41E6FDB91}" type="pres">
      <dgm:prSet presAssocID="{4ED049A0-729B-4F03-AD58-F6685E254C5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FDD5D21-8196-4E35-B7B1-18315207DE11}" type="pres">
      <dgm:prSet presAssocID="{675AFA6E-32CE-4517-B25C-8BDC15FAA1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92239-D777-4FCA-9D71-127AF374F9E7}" type="presOf" srcId="{AF5789D2-15C5-4BC5-A87F-9A894A4B6E09}" destId="{A6526DC3-CE47-4CF0-AF5C-57D9592DC055}" srcOrd="0" destOrd="0" presId="urn:microsoft.com/office/officeart/2005/8/layout/process1"/>
    <dgm:cxn modelId="{2BD39BC7-BC0C-40DB-B375-921F4E7C1794}" srcId="{02D1269B-B4D6-428D-B11B-AE4A6EFB418C}" destId="{CBE32096-88DF-4122-B134-08B0D7261D20}" srcOrd="1" destOrd="0" parTransId="{ACF0C9DB-142A-4A4F-8C41-3C98E28731EA}" sibTransId="{AF5789D2-15C5-4BC5-A87F-9A894A4B6E09}"/>
    <dgm:cxn modelId="{87C2BE7F-71CE-4D6F-B728-FFD7B03B3ABF}" srcId="{02D1269B-B4D6-428D-B11B-AE4A6EFB418C}" destId="{BDF72C8D-58AF-4CA8-B333-7CC1BAF79CCB}" srcOrd="2" destOrd="0" parTransId="{A93A7BFE-5E51-4315-A769-9B5600E431CB}" sibTransId="{4ED049A0-729B-4F03-AD58-F6685E254C52}"/>
    <dgm:cxn modelId="{CA36CF60-B4D8-4371-8A4A-737F5CCA3050}" type="presOf" srcId="{AF5789D2-15C5-4BC5-A87F-9A894A4B6E09}" destId="{5B6B7979-848D-427F-82A9-AA12FCF406FB}" srcOrd="1" destOrd="0" presId="urn:microsoft.com/office/officeart/2005/8/layout/process1"/>
    <dgm:cxn modelId="{0245DBB9-F6BD-4647-9683-4E9C952E7411}" type="presOf" srcId="{5391C9C2-20DC-4512-9739-5CC0164C7936}" destId="{2D7B3FA3-8140-404C-BFC3-AD400BDB0BE8}" srcOrd="0" destOrd="0" presId="urn:microsoft.com/office/officeart/2005/8/layout/process1"/>
    <dgm:cxn modelId="{907325AF-0CA5-4544-B4D1-54CC55C642B9}" type="presOf" srcId="{CBE32096-88DF-4122-B134-08B0D7261D20}" destId="{AA3E0DB0-3310-4081-847E-7C86F94B1B67}" srcOrd="0" destOrd="0" presId="urn:microsoft.com/office/officeart/2005/8/layout/process1"/>
    <dgm:cxn modelId="{67A18342-A4E7-44CF-ACF3-92B2A2AF4929}" type="presOf" srcId="{4ED049A0-729B-4F03-AD58-F6685E254C52}" destId="{332004B9-54C0-4043-8A3C-16D1E9544F33}" srcOrd="0" destOrd="0" presId="urn:microsoft.com/office/officeart/2005/8/layout/process1"/>
    <dgm:cxn modelId="{5CF04914-1CFD-4642-9EE8-69507930FE40}" type="presOf" srcId="{4ED049A0-729B-4F03-AD58-F6685E254C52}" destId="{C6394F24-99A1-4190-9E41-3FA41E6FDB91}" srcOrd="1" destOrd="0" presId="urn:microsoft.com/office/officeart/2005/8/layout/process1"/>
    <dgm:cxn modelId="{C32C324E-101C-45B5-922C-7C56B8BFB6F9}" srcId="{02D1269B-B4D6-428D-B11B-AE4A6EFB418C}" destId="{675AFA6E-32CE-4517-B25C-8BDC15FAA134}" srcOrd="3" destOrd="0" parTransId="{6AC3DE99-B69A-4FCB-870F-50E0644BB2B9}" sibTransId="{F1D0E1A9-250C-45DB-A7FF-AB15E530AA8B}"/>
    <dgm:cxn modelId="{1160834A-E997-4287-9105-F1C3108B09CC}" type="presOf" srcId="{CBE2C720-20E6-4F9E-AE90-81B848D109DF}" destId="{0BF93417-A24E-45F4-93CC-0135AF151746}" srcOrd="0" destOrd="0" presId="urn:microsoft.com/office/officeart/2005/8/layout/process1"/>
    <dgm:cxn modelId="{8D63E057-9212-4402-B9B4-5C958F17C873}" type="presOf" srcId="{5391C9C2-20DC-4512-9739-5CC0164C7936}" destId="{2105EA31-0C05-4D4C-AEA7-980ABC02FD56}" srcOrd="1" destOrd="0" presId="urn:microsoft.com/office/officeart/2005/8/layout/process1"/>
    <dgm:cxn modelId="{4B1C909E-D65B-42DE-9DD7-37F203596E3C}" type="presOf" srcId="{02D1269B-B4D6-428D-B11B-AE4A6EFB418C}" destId="{A15BD158-592D-4B07-9351-F424607A50EE}" srcOrd="0" destOrd="0" presId="urn:microsoft.com/office/officeart/2005/8/layout/process1"/>
    <dgm:cxn modelId="{EB9AE29B-3453-4EF4-8913-3C407113926F}" srcId="{02D1269B-B4D6-428D-B11B-AE4A6EFB418C}" destId="{CBE2C720-20E6-4F9E-AE90-81B848D109DF}" srcOrd="0" destOrd="0" parTransId="{F3CBDE3D-FFF9-4A41-ACC4-A96AD3547A30}" sibTransId="{5391C9C2-20DC-4512-9739-5CC0164C7936}"/>
    <dgm:cxn modelId="{04BE7A72-7878-4AF3-B440-7A9CC93447EA}" type="presOf" srcId="{675AFA6E-32CE-4517-B25C-8BDC15FAA134}" destId="{3FDD5D21-8196-4E35-B7B1-18315207DE11}" srcOrd="0" destOrd="0" presId="urn:microsoft.com/office/officeart/2005/8/layout/process1"/>
    <dgm:cxn modelId="{2D7773C5-5382-47AD-B072-E027D97C2088}" type="presOf" srcId="{BDF72C8D-58AF-4CA8-B333-7CC1BAF79CCB}" destId="{4FA4B8B1-C1E2-478A-B1CA-09F16F5262C7}" srcOrd="0" destOrd="0" presId="urn:microsoft.com/office/officeart/2005/8/layout/process1"/>
    <dgm:cxn modelId="{42093886-A0F8-4D7D-A400-69D904C4AC3D}" type="presParOf" srcId="{A15BD158-592D-4B07-9351-F424607A50EE}" destId="{0BF93417-A24E-45F4-93CC-0135AF151746}" srcOrd="0" destOrd="0" presId="urn:microsoft.com/office/officeart/2005/8/layout/process1"/>
    <dgm:cxn modelId="{463A72E6-0E58-418E-8B48-A7A9FC9354A0}" type="presParOf" srcId="{A15BD158-592D-4B07-9351-F424607A50EE}" destId="{2D7B3FA3-8140-404C-BFC3-AD400BDB0BE8}" srcOrd="1" destOrd="0" presId="urn:microsoft.com/office/officeart/2005/8/layout/process1"/>
    <dgm:cxn modelId="{D823EEA5-496C-4931-BC89-61A9DECA3F5B}" type="presParOf" srcId="{2D7B3FA3-8140-404C-BFC3-AD400BDB0BE8}" destId="{2105EA31-0C05-4D4C-AEA7-980ABC02FD56}" srcOrd="0" destOrd="0" presId="urn:microsoft.com/office/officeart/2005/8/layout/process1"/>
    <dgm:cxn modelId="{2AD48A00-EA02-4DC9-A254-531D40A65206}" type="presParOf" srcId="{A15BD158-592D-4B07-9351-F424607A50EE}" destId="{AA3E0DB0-3310-4081-847E-7C86F94B1B67}" srcOrd="2" destOrd="0" presId="urn:microsoft.com/office/officeart/2005/8/layout/process1"/>
    <dgm:cxn modelId="{E1663E72-3CA9-4B71-9BF6-10BFD09D5762}" type="presParOf" srcId="{A15BD158-592D-4B07-9351-F424607A50EE}" destId="{A6526DC3-CE47-4CF0-AF5C-57D9592DC055}" srcOrd="3" destOrd="0" presId="urn:microsoft.com/office/officeart/2005/8/layout/process1"/>
    <dgm:cxn modelId="{B6596DF3-95AE-4669-A78E-304D2848204C}" type="presParOf" srcId="{A6526DC3-CE47-4CF0-AF5C-57D9592DC055}" destId="{5B6B7979-848D-427F-82A9-AA12FCF406FB}" srcOrd="0" destOrd="0" presId="urn:microsoft.com/office/officeart/2005/8/layout/process1"/>
    <dgm:cxn modelId="{8567D9FC-0CCF-4811-A51F-C096358591BC}" type="presParOf" srcId="{A15BD158-592D-4B07-9351-F424607A50EE}" destId="{4FA4B8B1-C1E2-478A-B1CA-09F16F5262C7}" srcOrd="4" destOrd="0" presId="urn:microsoft.com/office/officeart/2005/8/layout/process1"/>
    <dgm:cxn modelId="{413CCD03-C759-4F27-8E3B-0BE77998A6C0}" type="presParOf" srcId="{A15BD158-592D-4B07-9351-F424607A50EE}" destId="{332004B9-54C0-4043-8A3C-16D1E9544F33}" srcOrd="5" destOrd="0" presId="urn:microsoft.com/office/officeart/2005/8/layout/process1"/>
    <dgm:cxn modelId="{C592C1FF-722A-46C0-8EA9-552C32A45268}" type="presParOf" srcId="{332004B9-54C0-4043-8A3C-16D1E9544F33}" destId="{C6394F24-99A1-4190-9E41-3FA41E6FDB91}" srcOrd="0" destOrd="0" presId="urn:microsoft.com/office/officeart/2005/8/layout/process1"/>
    <dgm:cxn modelId="{286D84A2-0DE0-4F9B-86FD-80AD2CB50D28}" type="presParOf" srcId="{A15BD158-592D-4B07-9351-F424607A50EE}" destId="{3FDD5D21-8196-4E35-B7B1-18315207DE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D1269B-B4D6-428D-B11B-AE4A6EFB418C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CBE2C720-20E6-4F9E-AE90-81B848D109DF}">
      <dgm:prSet phldrT="[Текст]" custT="1"/>
      <dgm:spPr/>
      <dgm:t>
        <a:bodyPr/>
        <a:lstStyle/>
        <a:p>
          <a:pPr marL="720000" algn="l"/>
          <a:r>
            <a:rPr lang="ru-RU" sz="1800" b="1" dirty="0" smtClean="0"/>
            <a:t>МБТ для </a:t>
          </a:r>
          <a:r>
            <a:rPr lang="ru-RU" sz="1800" b="1" dirty="0" err="1" smtClean="0"/>
            <a:t>софинансирования</a:t>
          </a:r>
          <a:r>
            <a:rPr lang="ru-RU" sz="1800" b="1" dirty="0" smtClean="0"/>
            <a:t> расходов медицинских организаций по оплате труда врачей и среднего медицинского  персонала</a:t>
          </a:r>
          <a:endParaRPr lang="ru-RU" sz="1800" dirty="0"/>
        </a:p>
      </dgm:t>
    </dgm:pt>
    <dgm:pt modelId="{F3CBDE3D-FFF9-4A41-ACC4-A96AD3547A30}" type="parTrans" cxnId="{EB9AE29B-3453-4EF4-8913-3C407113926F}">
      <dgm:prSet/>
      <dgm:spPr/>
      <dgm:t>
        <a:bodyPr/>
        <a:lstStyle/>
        <a:p>
          <a:endParaRPr lang="ru-RU" sz="1800"/>
        </a:p>
      </dgm:t>
    </dgm:pt>
    <dgm:pt modelId="{5391C9C2-20DC-4512-9739-5CC0164C7936}" type="sibTrans" cxnId="{EB9AE29B-3453-4EF4-8913-3C407113926F}">
      <dgm:prSet custT="1"/>
      <dgm:spPr/>
      <dgm:t>
        <a:bodyPr/>
        <a:lstStyle/>
        <a:p>
          <a:endParaRPr lang="ru-RU" sz="1800"/>
        </a:p>
      </dgm:t>
    </dgm:pt>
    <dgm:pt modelId="{BDF72C8D-58AF-4CA8-B333-7CC1BAF79CCB}">
      <dgm:prSet phldrT="[Текст]" custT="1"/>
      <dgm:spPr/>
      <dgm:t>
        <a:bodyPr/>
        <a:lstStyle/>
        <a:p>
          <a:r>
            <a:rPr lang="ru-RU" sz="2000" dirty="0" smtClean="0"/>
            <a:t>+ </a:t>
          </a:r>
          <a:r>
            <a:rPr lang="en-US" sz="2000" dirty="0" smtClean="0"/>
            <a:t>4 001</a:t>
          </a:r>
          <a:r>
            <a:rPr lang="ru-RU" sz="2000" dirty="0" smtClean="0"/>
            <a:t>,</a:t>
          </a:r>
          <a:r>
            <a:rPr lang="en-US" sz="2000" dirty="0" smtClean="0"/>
            <a:t>2</a:t>
          </a:r>
          <a:endParaRPr lang="ru-RU" sz="2000" dirty="0" smtClean="0"/>
        </a:p>
      </dgm:t>
    </dgm:pt>
    <dgm:pt modelId="{A93A7BFE-5E51-4315-A769-9B5600E431CB}" type="parTrans" cxnId="{87C2BE7F-71CE-4D6F-B728-FFD7B03B3ABF}">
      <dgm:prSet/>
      <dgm:spPr/>
      <dgm:t>
        <a:bodyPr/>
        <a:lstStyle/>
        <a:p>
          <a:endParaRPr lang="ru-RU" sz="1800"/>
        </a:p>
      </dgm:t>
    </dgm:pt>
    <dgm:pt modelId="{4ED049A0-729B-4F03-AD58-F6685E254C52}" type="sibTrans" cxnId="{87C2BE7F-71CE-4D6F-B728-FFD7B03B3ABF}">
      <dgm:prSet custT="1"/>
      <dgm:spPr/>
      <dgm:t>
        <a:bodyPr/>
        <a:lstStyle/>
        <a:p>
          <a:endParaRPr lang="ru-RU" sz="1800" dirty="0"/>
        </a:p>
      </dgm:t>
    </dgm:pt>
    <dgm:pt modelId="{CBE32096-88DF-4122-B134-08B0D7261D20}">
      <dgm:prSet phldrT="[Текст]" custT="1"/>
      <dgm:spPr/>
      <dgm:t>
        <a:bodyPr/>
        <a:lstStyle/>
        <a:p>
          <a:r>
            <a:rPr lang="ru-RU" sz="1800" dirty="0" smtClean="0"/>
            <a:t>0,0</a:t>
          </a:r>
          <a:endParaRPr lang="ru-RU" sz="1800" dirty="0"/>
        </a:p>
      </dgm:t>
    </dgm:pt>
    <dgm:pt modelId="{ACF0C9DB-142A-4A4F-8C41-3C98E28731EA}" type="parTrans" cxnId="{2BD39BC7-BC0C-40DB-B375-921F4E7C1794}">
      <dgm:prSet/>
      <dgm:spPr/>
      <dgm:t>
        <a:bodyPr/>
        <a:lstStyle/>
        <a:p>
          <a:endParaRPr lang="ru-RU" sz="1800"/>
        </a:p>
      </dgm:t>
    </dgm:pt>
    <dgm:pt modelId="{AF5789D2-15C5-4BC5-A87F-9A894A4B6E09}" type="sibTrans" cxnId="{2BD39BC7-BC0C-40DB-B375-921F4E7C1794}">
      <dgm:prSet custT="1"/>
      <dgm:spPr/>
      <dgm:t>
        <a:bodyPr/>
        <a:lstStyle/>
        <a:p>
          <a:endParaRPr lang="ru-RU" sz="1800"/>
        </a:p>
      </dgm:t>
    </dgm:pt>
    <dgm:pt modelId="{675AFA6E-32CE-4517-B25C-8BDC15FAA134}">
      <dgm:prSet phldrT="[Текст]" custT="1"/>
      <dgm:spPr/>
      <dgm:t>
        <a:bodyPr/>
        <a:lstStyle/>
        <a:p>
          <a:r>
            <a:rPr lang="en-US" sz="1900" b="1" dirty="0" smtClean="0"/>
            <a:t>4 001</a:t>
          </a:r>
          <a:r>
            <a:rPr lang="ru-RU" sz="1900" b="1" dirty="0" smtClean="0"/>
            <a:t>,</a:t>
          </a:r>
          <a:r>
            <a:rPr lang="en-US" sz="1900" b="1" dirty="0" smtClean="0"/>
            <a:t>2</a:t>
          </a:r>
          <a:endParaRPr lang="ru-RU" sz="1900" b="1" dirty="0" smtClean="0"/>
        </a:p>
      </dgm:t>
    </dgm:pt>
    <dgm:pt modelId="{6AC3DE99-B69A-4FCB-870F-50E0644BB2B9}" type="parTrans" cxnId="{C32C324E-101C-45B5-922C-7C56B8BFB6F9}">
      <dgm:prSet/>
      <dgm:spPr/>
      <dgm:t>
        <a:bodyPr/>
        <a:lstStyle/>
        <a:p>
          <a:endParaRPr lang="ru-RU" sz="1800"/>
        </a:p>
      </dgm:t>
    </dgm:pt>
    <dgm:pt modelId="{F1D0E1A9-250C-45DB-A7FF-AB15E530AA8B}" type="sibTrans" cxnId="{C32C324E-101C-45B5-922C-7C56B8BFB6F9}">
      <dgm:prSet/>
      <dgm:spPr>
        <a:noFill/>
      </dgm:spPr>
      <dgm:t>
        <a:bodyPr/>
        <a:lstStyle/>
        <a:p>
          <a:endParaRPr lang="ru-RU" sz="1800"/>
        </a:p>
      </dgm:t>
    </dgm:pt>
    <dgm:pt modelId="{A15BD158-592D-4B07-9351-F424607A50EE}" type="pres">
      <dgm:prSet presAssocID="{02D1269B-B4D6-428D-B11B-AE4A6EFB418C}" presName="Name0" presStyleCnt="0">
        <dgm:presLayoutVars>
          <dgm:dir/>
          <dgm:resizeHandles val="exact"/>
        </dgm:presLayoutVars>
      </dgm:prSet>
      <dgm:spPr/>
    </dgm:pt>
    <dgm:pt modelId="{0BF93417-A24E-45F4-93CC-0135AF151746}" type="pres">
      <dgm:prSet presAssocID="{CBE2C720-20E6-4F9E-AE90-81B848D109DF}" presName="node" presStyleLbl="node1" presStyleIdx="0" presStyleCnt="4" custScaleX="545648" custLinFactNeighborX="-315" custLinFactNeighborY="-28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B3FA3-8140-404C-BFC3-AD400BDB0BE8}" type="pres">
      <dgm:prSet presAssocID="{5391C9C2-20DC-4512-9739-5CC0164C793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105EA31-0C05-4D4C-AEA7-980ABC02FD56}" type="pres">
      <dgm:prSet presAssocID="{5391C9C2-20DC-4512-9739-5CC0164C79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A3E0DB0-3310-4081-847E-7C86F94B1B67}" type="pres">
      <dgm:prSet presAssocID="{CBE32096-88DF-4122-B134-08B0D7261D20}" presName="node" presStyleLbl="node1" presStyleIdx="1" presStyleCnt="4" custScaleX="110912" custLinFactNeighborX="-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6DC3-CE47-4CF0-AF5C-57D9592DC055}" type="pres">
      <dgm:prSet presAssocID="{AF5789D2-15C5-4BC5-A87F-9A894A4B6E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B6B7979-848D-427F-82A9-AA12FCF406FB}" type="pres">
      <dgm:prSet presAssocID="{AF5789D2-15C5-4BC5-A87F-9A894A4B6E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FA4B8B1-C1E2-478A-B1CA-09F16F5262C7}" type="pres">
      <dgm:prSet presAssocID="{BDF72C8D-58AF-4CA8-B333-7CC1BAF79CCB}" presName="node" presStyleLbl="node1" presStyleIdx="2" presStyleCnt="4" custScaleX="11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004B9-54C0-4043-8A3C-16D1E9544F33}" type="pres">
      <dgm:prSet presAssocID="{4ED049A0-729B-4F03-AD58-F6685E254C52}" presName="sibTrans" presStyleLbl="sibTrans2D1" presStyleIdx="2" presStyleCnt="3" custLinFactNeighborX="35000"/>
      <dgm:spPr/>
      <dgm:t>
        <a:bodyPr/>
        <a:lstStyle/>
        <a:p>
          <a:endParaRPr lang="ru-RU"/>
        </a:p>
      </dgm:t>
    </dgm:pt>
    <dgm:pt modelId="{C6394F24-99A1-4190-9E41-3FA41E6FDB91}" type="pres">
      <dgm:prSet presAssocID="{4ED049A0-729B-4F03-AD58-F6685E254C5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FDD5D21-8196-4E35-B7B1-18315207DE11}" type="pres">
      <dgm:prSet presAssocID="{675AFA6E-32CE-4517-B25C-8BDC15FAA1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3BED6-48DD-4759-B267-587723BDDD1E}" type="presOf" srcId="{4ED049A0-729B-4F03-AD58-F6685E254C52}" destId="{C6394F24-99A1-4190-9E41-3FA41E6FDB91}" srcOrd="1" destOrd="0" presId="urn:microsoft.com/office/officeart/2005/8/layout/process1"/>
    <dgm:cxn modelId="{87C2BE7F-71CE-4D6F-B728-FFD7B03B3ABF}" srcId="{02D1269B-B4D6-428D-B11B-AE4A6EFB418C}" destId="{BDF72C8D-58AF-4CA8-B333-7CC1BAF79CCB}" srcOrd="2" destOrd="0" parTransId="{A93A7BFE-5E51-4315-A769-9B5600E431CB}" sibTransId="{4ED049A0-729B-4F03-AD58-F6685E254C52}"/>
    <dgm:cxn modelId="{2BD39BC7-BC0C-40DB-B375-921F4E7C1794}" srcId="{02D1269B-B4D6-428D-B11B-AE4A6EFB418C}" destId="{CBE32096-88DF-4122-B134-08B0D7261D20}" srcOrd="1" destOrd="0" parTransId="{ACF0C9DB-142A-4A4F-8C41-3C98E28731EA}" sibTransId="{AF5789D2-15C5-4BC5-A87F-9A894A4B6E09}"/>
    <dgm:cxn modelId="{EF7ADBC0-2099-40EE-83A6-82205AF21869}" type="presOf" srcId="{CBE32096-88DF-4122-B134-08B0D7261D20}" destId="{AA3E0DB0-3310-4081-847E-7C86F94B1B67}" srcOrd="0" destOrd="0" presId="urn:microsoft.com/office/officeart/2005/8/layout/process1"/>
    <dgm:cxn modelId="{229B0F50-48B1-45D6-BC5A-93182E8E52BB}" type="presOf" srcId="{AF5789D2-15C5-4BC5-A87F-9A894A4B6E09}" destId="{A6526DC3-CE47-4CF0-AF5C-57D9592DC055}" srcOrd="0" destOrd="0" presId="urn:microsoft.com/office/officeart/2005/8/layout/process1"/>
    <dgm:cxn modelId="{C32C324E-101C-45B5-922C-7C56B8BFB6F9}" srcId="{02D1269B-B4D6-428D-B11B-AE4A6EFB418C}" destId="{675AFA6E-32CE-4517-B25C-8BDC15FAA134}" srcOrd="3" destOrd="0" parTransId="{6AC3DE99-B69A-4FCB-870F-50E0644BB2B9}" sibTransId="{F1D0E1A9-250C-45DB-A7FF-AB15E530AA8B}"/>
    <dgm:cxn modelId="{D3BF5520-5242-4C08-90D1-C755E7B4371C}" type="presOf" srcId="{675AFA6E-32CE-4517-B25C-8BDC15FAA134}" destId="{3FDD5D21-8196-4E35-B7B1-18315207DE11}" srcOrd="0" destOrd="0" presId="urn:microsoft.com/office/officeart/2005/8/layout/process1"/>
    <dgm:cxn modelId="{3900B235-C879-4737-98DD-DB9C6241F1E4}" type="presOf" srcId="{CBE2C720-20E6-4F9E-AE90-81B848D109DF}" destId="{0BF93417-A24E-45F4-93CC-0135AF151746}" srcOrd="0" destOrd="0" presId="urn:microsoft.com/office/officeart/2005/8/layout/process1"/>
    <dgm:cxn modelId="{5090144C-3B66-42AC-BEE9-48A83A2A32D7}" type="presOf" srcId="{BDF72C8D-58AF-4CA8-B333-7CC1BAF79CCB}" destId="{4FA4B8B1-C1E2-478A-B1CA-09F16F5262C7}" srcOrd="0" destOrd="0" presId="urn:microsoft.com/office/officeart/2005/8/layout/process1"/>
    <dgm:cxn modelId="{EB9AE29B-3453-4EF4-8913-3C407113926F}" srcId="{02D1269B-B4D6-428D-B11B-AE4A6EFB418C}" destId="{CBE2C720-20E6-4F9E-AE90-81B848D109DF}" srcOrd="0" destOrd="0" parTransId="{F3CBDE3D-FFF9-4A41-ACC4-A96AD3547A30}" sibTransId="{5391C9C2-20DC-4512-9739-5CC0164C7936}"/>
    <dgm:cxn modelId="{58192596-0357-475A-84B3-D161C6B78AE3}" type="presOf" srcId="{5391C9C2-20DC-4512-9739-5CC0164C7936}" destId="{2105EA31-0C05-4D4C-AEA7-980ABC02FD56}" srcOrd="1" destOrd="0" presId="urn:microsoft.com/office/officeart/2005/8/layout/process1"/>
    <dgm:cxn modelId="{0D580A95-5CB3-4F57-9562-EA5E690756B6}" type="presOf" srcId="{02D1269B-B4D6-428D-B11B-AE4A6EFB418C}" destId="{A15BD158-592D-4B07-9351-F424607A50EE}" srcOrd="0" destOrd="0" presId="urn:microsoft.com/office/officeart/2005/8/layout/process1"/>
    <dgm:cxn modelId="{923665CA-72BF-40C4-91A3-FB57DB09EBDE}" type="presOf" srcId="{AF5789D2-15C5-4BC5-A87F-9A894A4B6E09}" destId="{5B6B7979-848D-427F-82A9-AA12FCF406FB}" srcOrd="1" destOrd="0" presId="urn:microsoft.com/office/officeart/2005/8/layout/process1"/>
    <dgm:cxn modelId="{96BD978E-374F-4791-A319-703C290745DC}" type="presOf" srcId="{4ED049A0-729B-4F03-AD58-F6685E254C52}" destId="{332004B9-54C0-4043-8A3C-16D1E9544F33}" srcOrd="0" destOrd="0" presId="urn:microsoft.com/office/officeart/2005/8/layout/process1"/>
    <dgm:cxn modelId="{9CF9D6CE-4046-4B85-9CB7-24BC2517699A}" type="presOf" srcId="{5391C9C2-20DC-4512-9739-5CC0164C7936}" destId="{2D7B3FA3-8140-404C-BFC3-AD400BDB0BE8}" srcOrd="0" destOrd="0" presId="urn:microsoft.com/office/officeart/2005/8/layout/process1"/>
    <dgm:cxn modelId="{35B6E610-8945-44DF-8F99-DDBF96A04109}" type="presParOf" srcId="{A15BD158-592D-4B07-9351-F424607A50EE}" destId="{0BF93417-A24E-45F4-93CC-0135AF151746}" srcOrd="0" destOrd="0" presId="urn:microsoft.com/office/officeart/2005/8/layout/process1"/>
    <dgm:cxn modelId="{857774F2-AAB2-4A2A-9642-EA7F323E668D}" type="presParOf" srcId="{A15BD158-592D-4B07-9351-F424607A50EE}" destId="{2D7B3FA3-8140-404C-BFC3-AD400BDB0BE8}" srcOrd="1" destOrd="0" presId="urn:microsoft.com/office/officeart/2005/8/layout/process1"/>
    <dgm:cxn modelId="{40F3C908-1968-4F0E-BAAD-403ED17BAB21}" type="presParOf" srcId="{2D7B3FA3-8140-404C-BFC3-AD400BDB0BE8}" destId="{2105EA31-0C05-4D4C-AEA7-980ABC02FD56}" srcOrd="0" destOrd="0" presId="urn:microsoft.com/office/officeart/2005/8/layout/process1"/>
    <dgm:cxn modelId="{D0666D24-424A-425E-ABDE-9E1BC1FCC5E6}" type="presParOf" srcId="{A15BD158-592D-4B07-9351-F424607A50EE}" destId="{AA3E0DB0-3310-4081-847E-7C86F94B1B67}" srcOrd="2" destOrd="0" presId="urn:microsoft.com/office/officeart/2005/8/layout/process1"/>
    <dgm:cxn modelId="{AD0FD087-0109-4DA2-8FE8-1B9A9D57D544}" type="presParOf" srcId="{A15BD158-592D-4B07-9351-F424607A50EE}" destId="{A6526DC3-CE47-4CF0-AF5C-57D9592DC055}" srcOrd="3" destOrd="0" presId="urn:microsoft.com/office/officeart/2005/8/layout/process1"/>
    <dgm:cxn modelId="{BEE9D11E-D76D-4E12-A915-EAD8A5D0D6BD}" type="presParOf" srcId="{A6526DC3-CE47-4CF0-AF5C-57D9592DC055}" destId="{5B6B7979-848D-427F-82A9-AA12FCF406FB}" srcOrd="0" destOrd="0" presId="urn:microsoft.com/office/officeart/2005/8/layout/process1"/>
    <dgm:cxn modelId="{44A20148-1C49-4C81-B851-A2A4AA170DE4}" type="presParOf" srcId="{A15BD158-592D-4B07-9351-F424607A50EE}" destId="{4FA4B8B1-C1E2-478A-B1CA-09F16F5262C7}" srcOrd="4" destOrd="0" presId="urn:microsoft.com/office/officeart/2005/8/layout/process1"/>
    <dgm:cxn modelId="{647ECA33-B53F-42F1-812F-2FA51D7EFA88}" type="presParOf" srcId="{A15BD158-592D-4B07-9351-F424607A50EE}" destId="{332004B9-54C0-4043-8A3C-16D1E9544F33}" srcOrd="5" destOrd="0" presId="urn:microsoft.com/office/officeart/2005/8/layout/process1"/>
    <dgm:cxn modelId="{F0C5CC40-EE23-437B-ADEA-B7CCDB930904}" type="presParOf" srcId="{332004B9-54C0-4043-8A3C-16D1E9544F33}" destId="{C6394F24-99A1-4190-9E41-3FA41E6FDB91}" srcOrd="0" destOrd="0" presId="urn:microsoft.com/office/officeart/2005/8/layout/process1"/>
    <dgm:cxn modelId="{9E0A5F88-3752-40F0-929D-2B911E293E21}" type="presParOf" srcId="{A15BD158-592D-4B07-9351-F424607A50EE}" destId="{3FDD5D21-8196-4E35-B7B1-18315207DE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AA07F-60EC-474B-94B0-44E4D5DB1144}">
      <dsp:nvSpPr>
        <dsp:cNvPr id="0" name=""/>
        <dsp:cNvSpPr/>
      </dsp:nvSpPr>
      <dsp:spPr>
        <a:xfrm>
          <a:off x="7413116" y="5004164"/>
          <a:ext cx="91440" cy="229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445"/>
              </a:lnTo>
              <a:lnTo>
                <a:pt x="79979" y="136445"/>
              </a:lnTo>
              <a:lnTo>
                <a:pt x="79979" y="22946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8255E-3A37-4888-83EE-022C075ECAA1}">
      <dsp:nvSpPr>
        <dsp:cNvPr id="0" name=""/>
        <dsp:cNvSpPr/>
      </dsp:nvSpPr>
      <dsp:spPr>
        <a:xfrm>
          <a:off x="7413116" y="4161855"/>
          <a:ext cx="91440" cy="204705"/>
        </a:xfrm>
        <a:custGeom>
          <a:avLst/>
          <a:gdLst/>
          <a:ahLst/>
          <a:cxnLst/>
          <a:rect l="0" t="0" r="0" b="0"/>
          <a:pathLst>
            <a:path>
              <a:moveTo>
                <a:pt x="56353" y="0"/>
              </a:moveTo>
              <a:lnTo>
                <a:pt x="56353" y="111687"/>
              </a:lnTo>
              <a:lnTo>
                <a:pt x="45720" y="111687"/>
              </a:lnTo>
              <a:lnTo>
                <a:pt x="45720" y="204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4D4CA-E230-41E3-B928-E431DAD56050}">
      <dsp:nvSpPr>
        <dsp:cNvPr id="0" name=""/>
        <dsp:cNvSpPr/>
      </dsp:nvSpPr>
      <dsp:spPr>
        <a:xfrm>
          <a:off x="7423749" y="3422513"/>
          <a:ext cx="91440" cy="185405"/>
        </a:xfrm>
        <a:custGeom>
          <a:avLst/>
          <a:gdLst/>
          <a:ahLst/>
          <a:cxnLst/>
          <a:rect l="0" t="0" r="0" b="0"/>
          <a:pathLst>
            <a:path>
              <a:moveTo>
                <a:pt x="85100" y="0"/>
              </a:moveTo>
              <a:lnTo>
                <a:pt x="85100" y="92386"/>
              </a:lnTo>
              <a:lnTo>
                <a:pt x="45720" y="92386"/>
              </a:lnTo>
              <a:lnTo>
                <a:pt x="45720" y="1854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4BA58-417F-4570-9F85-5A6B229F0505}">
      <dsp:nvSpPr>
        <dsp:cNvPr id="0" name=""/>
        <dsp:cNvSpPr/>
      </dsp:nvSpPr>
      <dsp:spPr>
        <a:xfrm>
          <a:off x="7447385" y="2616515"/>
          <a:ext cx="91440" cy="168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375"/>
              </a:lnTo>
              <a:lnTo>
                <a:pt x="61464" y="75375"/>
              </a:lnTo>
              <a:lnTo>
                <a:pt x="61464" y="16839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B51E6-61EB-441F-9918-FA3FCC017887}">
      <dsp:nvSpPr>
        <dsp:cNvPr id="0" name=""/>
        <dsp:cNvSpPr/>
      </dsp:nvSpPr>
      <dsp:spPr>
        <a:xfrm>
          <a:off x="7493105" y="1569593"/>
          <a:ext cx="759872" cy="409319"/>
        </a:xfrm>
        <a:custGeom>
          <a:avLst/>
          <a:gdLst/>
          <a:ahLst/>
          <a:cxnLst/>
          <a:rect l="0" t="0" r="0" b="0"/>
          <a:pathLst>
            <a:path>
              <a:moveTo>
                <a:pt x="759872" y="0"/>
              </a:moveTo>
              <a:lnTo>
                <a:pt x="759872" y="316300"/>
              </a:lnTo>
              <a:lnTo>
                <a:pt x="0" y="316300"/>
              </a:lnTo>
              <a:lnTo>
                <a:pt x="0" y="4093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36832-8878-4C91-B180-6BC2CCE8BA6E}">
      <dsp:nvSpPr>
        <dsp:cNvPr id="0" name=""/>
        <dsp:cNvSpPr/>
      </dsp:nvSpPr>
      <dsp:spPr>
        <a:xfrm>
          <a:off x="6012966" y="639964"/>
          <a:ext cx="2240011" cy="292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06"/>
              </a:lnTo>
              <a:lnTo>
                <a:pt x="2240011" y="199006"/>
              </a:lnTo>
              <a:lnTo>
                <a:pt x="2240011" y="2920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C1045-52B6-406A-A662-F3ABD856C874}">
      <dsp:nvSpPr>
        <dsp:cNvPr id="0" name=""/>
        <dsp:cNvSpPr/>
      </dsp:nvSpPr>
      <dsp:spPr>
        <a:xfrm>
          <a:off x="3812581" y="3604252"/>
          <a:ext cx="138224" cy="1238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446"/>
              </a:lnTo>
              <a:lnTo>
                <a:pt x="138224" y="1145446"/>
              </a:lnTo>
              <a:lnTo>
                <a:pt x="138224" y="123846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39658-B13F-49CD-B84E-FE132A40750C}">
      <dsp:nvSpPr>
        <dsp:cNvPr id="0" name=""/>
        <dsp:cNvSpPr/>
      </dsp:nvSpPr>
      <dsp:spPr>
        <a:xfrm>
          <a:off x="3766861" y="2966649"/>
          <a:ext cx="91440" cy="1531054"/>
        </a:xfrm>
        <a:custGeom>
          <a:avLst/>
          <a:gdLst/>
          <a:ahLst/>
          <a:cxnLst/>
          <a:rect l="0" t="0" r="0" b="0"/>
          <a:pathLst>
            <a:path>
              <a:moveTo>
                <a:pt x="45720" y="1531054"/>
              </a:moveTo>
              <a:lnTo>
                <a:pt x="45720" y="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9CA3-9194-4975-AF91-8F0D564C96DE}">
      <dsp:nvSpPr>
        <dsp:cNvPr id="0" name=""/>
        <dsp:cNvSpPr/>
      </dsp:nvSpPr>
      <dsp:spPr>
        <a:xfrm>
          <a:off x="3766861" y="2725603"/>
          <a:ext cx="91440" cy="1134497"/>
        </a:xfrm>
        <a:custGeom>
          <a:avLst/>
          <a:gdLst/>
          <a:ahLst/>
          <a:cxnLst/>
          <a:rect l="0" t="0" r="0" b="0"/>
          <a:pathLst>
            <a:path>
              <a:moveTo>
                <a:pt x="122011" y="0"/>
              </a:moveTo>
              <a:lnTo>
                <a:pt x="122011" y="1041478"/>
              </a:lnTo>
              <a:lnTo>
                <a:pt x="45720" y="1041478"/>
              </a:lnTo>
              <a:lnTo>
                <a:pt x="45720" y="113449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A3CD-934D-456E-9EF0-A85C3F76BEE2}">
      <dsp:nvSpPr>
        <dsp:cNvPr id="0" name=""/>
        <dsp:cNvSpPr/>
      </dsp:nvSpPr>
      <dsp:spPr>
        <a:xfrm>
          <a:off x="3595204" y="1569593"/>
          <a:ext cx="293669" cy="37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6"/>
              </a:lnTo>
              <a:lnTo>
                <a:pt x="293669" y="277636"/>
              </a:lnTo>
              <a:lnTo>
                <a:pt x="293669" y="37065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362D9-F2C0-434B-809D-011A44F18393}">
      <dsp:nvSpPr>
        <dsp:cNvPr id="0" name=""/>
        <dsp:cNvSpPr/>
      </dsp:nvSpPr>
      <dsp:spPr>
        <a:xfrm>
          <a:off x="3595204" y="639964"/>
          <a:ext cx="2417762" cy="292025"/>
        </a:xfrm>
        <a:custGeom>
          <a:avLst/>
          <a:gdLst/>
          <a:ahLst/>
          <a:cxnLst/>
          <a:rect l="0" t="0" r="0" b="0"/>
          <a:pathLst>
            <a:path>
              <a:moveTo>
                <a:pt x="2417762" y="0"/>
              </a:moveTo>
              <a:lnTo>
                <a:pt x="2417762" y="199006"/>
              </a:lnTo>
              <a:lnTo>
                <a:pt x="0" y="199006"/>
              </a:lnTo>
              <a:lnTo>
                <a:pt x="0" y="2920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38034-97E6-4148-B03F-E0C4C05D6DAE}">
      <dsp:nvSpPr>
        <dsp:cNvPr id="0" name=""/>
        <dsp:cNvSpPr/>
      </dsp:nvSpPr>
      <dsp:spPr>
        <a:xfrm>
          <a:off x="4399122" y="2361"/>
          <a:ext cx="3227688" cy="637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05B5E-DB7E-442F-BE35-0C40351815B8}">
      <dsp:nvSpPr>
        <dsp:cNvPr id="0" name=""/>
        <dsp:cNvSpPr/>
      </dsp:nvSpPr>
      <dsp:spPr>
        <a:xfrm>
          <a:off x="4510689" y="108349"/>
          <a:ext cx="3227688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1 573,3 млн. рублей,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20,</a:t>
          </a:r>
          <a:r>
            <a:rPr lang="en-US" sz="2000" b="1" kern="1200" dirty="0" smtClean="0">
              <a:solidFill>
                <a:schemeClr val="tx1"/>
              </a:solidFill>
            </a:rPr>
            <a:t>1</a:t>
          </a:r>
          <a:r>
            <a:rPr lang="ru-RU" sz="2000" b="1" kern="1200" dirty="0" smtClean="0">
              <a:solidFill>
                <a:schemeClr val="tx1"/>
              </a:solidFill>
            </a:rPr>
            <a:t> тыс. случаев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29364" y="127024"/>
        <a:ext cx="3190338" cy="600253"/>
      </dsp:txXfrm>
    </dsp:sp>
    <dsp:sp modelId="{20EF4438-1D30-4FCF-A9DE-9D8238356BA5}">
      <dsp:nvSpPr>
        <dsp:cNvPr id="0" name=""/>
        <dsp:cNvSpPr/>
      </dsp:nvSpPr>
      <dsp:spPr>
        <a:xfrm>
          <a:off x="1466759" y="931990"/>
          <a:ext cx="4256890" cy="637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525A6-4808-4989-865D-0437898884EE}">
      <dsp:nvSpPr>
        <dsp:cNvPr id="0" name=""/>
        <dsp:cNvSpPr/>
      </dsp:nvSpPr>
      <dsp:spPr>
        <a:xfrm>
          <a:off x="1578325" y="1037978"/>
          <a:ext cx="4256890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ФГУ </a:t>
          </a:r>
          <a:r>
            <a:rPr lang="ru-RU" sz="2000" b="0" kern="1200" dirty="0" smtClean="0"/>
            <a:t>663,5</a:t>
          </a:r>
          <a:r>
            <a:rPr lang="ru-RU" sz="1800" b="0" kern="1200" dirty="0" smtClean="0"/>
            <a:t> </a:t>
          </a:r>
          <a:r>
            <a:rPr lang="ru-RU" sz="1800" kern="1200" dirty="0" smtClean="0"/>
            <a:t>млн. рублей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7,3 тыс. случаев</a:t>
          </a:r>
          <a:endParaRPr lang="ru-RU" sz="1800" kern="1200" dirty="0"/>
        </a:p>
      </dsp:txBody>
      <dsp:txXfrm>
        <a:off x="1597000" y="1056653"/>
        <a:ext cx="4219540" cy="600253"/>
      </dsp:txXfrm>
    </dsp:sp>
    <dsp:sp modelId="{BA212ED1-54B5-413D-89B8-8D1295E1C9A7}">
      <dsp:nvSpPr>
        <dsp:cNvPr id="0" name=""/>
        <dsp:cNvSpPr/>
      </dsp:nvSpPr>
      <dsp:spPr>
        <a:xfrm>
          <a:off x="2288609" y="1940248"/>
          <a:ext cx="3200527" cy="785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254A1-DBDE-4172-B3DE-E470B1BAD311}">
      <dsp:nvSpPr>
        <dsp:cNvPr id="0" name=""/>
        <dsp:cNvSpPr/>
      </dsp:nvSpPr>
      <dsp:spPr>
        <a:xfrm>
          <a:off x="2400176" y="2046236"/>
          <a:ext cx="3200527" cy="7853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онкология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290 млн. рублей, 3 тыс. случаев</a:t>
          </a:r>
          <a:endParaRPr lang="ru-RU" sz="1600" kern="1200" dirty="0"/>
        </a:p>
      </dsp:txBody>
      <dsp:txXfrm>
        <a:off x="2423178" y="2069238"/>
        <a:ext cx="3154523" cy="739351"/>
      </dsp:txXfrm>
    </dsp:sp>
    <dsp:sp modelId="{E0DC06C0-5F4B-45D9-80B8-E351E927B703}">
      <dsp:nvSpPr>
        <dsp:cNvPr id="0" name=""/>
        <dsp:cNvSpPr/>
      </dsp:nvSpPr>
      <dsp:spPr>
        <a:xfrm>
          <a:off x="2325053" y="3860100"/>
          <a:ext cx="2975056" cy="637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14A3E-70F9-4949-9EF5-34133AF74856}">
      <dsp:nvSpPr>
        <dsp:cNvPr id="0" name=""/>
        <dsp:cNvSpPr/>
      </dsp:nvSpPr>
      <dsp:spPr>
        <a:xfrm>
          <a:off x="2436620" y="3966088"/>
          <a:ext cx="2975056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офтальмология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100 млн. рублей, 1,2 тыс. случаев</a:t>
          </a:r>
          <a:endParaRPr lang="ru-RU" sz="1400" kern="1200" dirty="0"/>
        </a:p>
      </dsp:txBody>
      <dsp:txXfrm>
        <a:off x="2455295" y="3984763"/>
        <a:ext cx="2937706" cy="600253"/>
      </dsp:txXfrm>
    </dsp:sp>
    <dsp:sp modelId="{BB511040-5A99-4FF6-A052-3D8527E515AA}">
      <dsp:nvSpPr>
        <dsp:cNvPr id="0" name=""/>
        <dsp:cNvSpPr/>
      </dsp:nvSpPr>
      <dsp:spPr>
        <a:xfrm>
          <a:off x="2325053" y="2966649"/>
          <a:ext cx="2975056" cy="637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36C15-B8D9-4036-AF2C-06A00568937B}">
      <dsp:nvSpPr>
        <dsp:cNvPr id="0" name=""/>
        <dsp:cNvSpPr/>
      </dsp:nvSpPr>
      <dsp:spPr>
        <a:xfrm>
          <a:off x="2436620" y="3072637"/>
          <a:ext cx="2975056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кардиология/ССХ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130 млн. рублей, 1,2 тыс. случаев</a:t>
          </a:r>
          <a:endParaRPr lang="ru-RU" sz="1400" kern="1200" dirty="0"/>
        </a:p>
      </dsp:txBody>
      <dsp:txXfrm>
        <a:off x="2455295" y="3091312"/>
        <a:ext cx="2937706" cy="600253"/>
      </dsp:txXfrm>
    </dsp:sp>
    <dsp:sp modelId="{B9CB88C8-0DE2-46DB-AC5E-F7223D535146}">
      <dsp:nvSpPr>
        <dsp:cNvPr id="0" name=""/>
        <dsp:cNvSpPr/>
      </dsp:nvSpPr>
      <dsp:spPr>
        <a:xfrm>
          <a:off x="2463277" y="4842717"/>
          <a:ext cx="2975056" cy="637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DDA83-0CC5-4417-BCC4-D65C377AD3B0}">
      <dsp:nvSpPr>
        <dsp:cNvPr id="0" name=""/>
        <dsp:cNvSpPr/>
      </dsp:nvSpPr>
      <dsp:spPr>
        <a:xfrm>
          <a:off x="2574844" y="4948705"/>
          <a:ext cx="2975056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акушерство и гинекология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39 млн. рублей, 0,4 тыс. случаев</a:t>
          </a:r>
          <a:endParaRPr lang="ru-RU" sz="1400" kern="1200" dirty="0"/>
        </a:p>
      </dsp:txBody>
      <dsp:txXfrm>
        <a:off x="2593519" y="4967380"/>
        <a:ext cx="2937706" cy="600253"/>
      </dsp:txXfrm>
    </dsp:sp>
    <dsp:sp modelId="{F5E98FED-3F4A-4CB3-94EC-DB0B0BDF4C4D}">
      <dsp:nvSpPr>
        <dsp:cNvPr id="0" name=""/>
        <dsp:cNvSpPr/>
      </dsp:nvSpPr>
      <dsp:spPr>
        <a:xfrm>
          <a:off x="5946782" y="931990"/>
          <a:ext cx="4612391" cy="637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5E1AE-C853-4D4B-AB1C-5C29DFEF6CEE}">
      <dsp:nvSpPr>
        <dsp:cNvPr id="0" name=""/>
        <dsp:cNvSpPr/>
      </dsp:nvSpPr>
      <dsp:spPr>
        <a:xfrm>
          <a:off x="6058349" y="1037978"/>
          <a:ext cx="4612391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ТФОМС </a:t>
          </a:r>
          <a:r>
            <a:rPr lang="ru-RU" sz="1800" kern="1200" dirty="0" smtClean="0"/>
            <a:t>909,8 млн. рублей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</a:t>
          </a:r>
          <a:r>
            <a:rPr lang="en-US" sz="1800" kern="1200" dirty="0" smtClean="0">
              <a:solidFill>
                <a:schemeClr val="tx1"/>
              </a:solidFill>
            </a:rPr>
            <a:t>2</a:t>
          </a:r>
          <a:r>
            <a:rPr lang="ru-RU" sz="1800" kern="1200" dirty="0" smtClean="0">
              <a:solidFill>
                <a:schemeClr val="tx1"/>
              </a:solidFill>
            </a:rPr>
            <a:t>,</a:t>
          </a:r>
          <a:r>
            <a:rPr lang="en-US" sz="1800" kern="1200" dirty="0" smtClean="0">
              <a:solidFill>
                <a:schemeClr val="tx1"/>
              </a:solidFill>
            </a:rPr>
            <a:t>8</a:t>
          </a:r>
          <a:r>
            <a:rPr lang="ru-RU" sz="1800" kern="1200" dirty="0" smtClean="0">
              <a:solidFill>
                <a:schemeClr val="tx1"/>
              </a:solidFill>
            </a:rPr>
            <a:t> тыс. случаев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77024" y="1056653"/>
        <a:ext cx="4575041" cy="600253"/>
      </dsp:txXfrm>
    </dsp:sp>
    <dsp:sp modelId="{4D784E53-6585-4289-82EE-D26F895AF433}">
      <dsp:nvSpPr>
        <dsp:cNvPr id="0" name=""/>
        <dsp:cNvSpPr/>
      </dsp:nvSpPr>
      <dsp:spPr>
        <a:xfrm>
          <a:off x="5819332" y="1978912"/>
          <a:ext cx="3347547" cy="6376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EB714-077F-4517-9D6C-0F58B6B45B3C}">
      <dsp:nvSpPr>
        <dsp:cNvPr id="0" name=""/>
        <dsp:cNvSpPr/>
      </dsp:nvSpPr>
      <dsp:spPr>
        <a:xfrm>
          <a:off x="5930898" y="2084900"/>
          <a:ext cx="3347547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C00000"/>
              </a:solidFill>
            </a:rPr>
            <a:t>Кемеровская область</a:t>
          </a:r>
          <a:r>
            <a:rPr lang="ru-RU" sz="1800" kern="12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- 671 млн. рублей, </a:t>
          </a:r>
          <a:r>
            <a:rPr lang="ru-RU" sz="1600" kern="1200" dirty="0" smtClean="0">
              <a:solidFill>
                <a:schemeClr val="tx1"/>
              </a:solidFill>
            </a:rPr>
            <a:t>8,3 тыс. случаев</a:t>
          </a:r>
        </a:p>
      </dsp:txBody>
      <dsp:txXfrm>
        <a:off x="5949573" y="2103575"/>
        <a:ext cx="3310197" cy="600253"/>
      </dsp:txXfrm>
    </dsp:sp>
    <dsp:sp modelId="{3F264581-CEA1-41F2-AB8E-16A32FF79CEA}">
      <dsp:nvSpPr>
        <dsp:cNvPr id="0" name=""/>
        <dsp:cNvSpPr/>
      </dsp:nvSpPr>
      <dsp:spPr>
        <a:xfrm>
          <a:off x="5781236" y="2784910"/>
          <a:ext cx="3455227" cy="637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68495-548D-4323-9047-677C653C90E3}">
      <dsp:nvSpPr>
        <dsp:cNvPr id="0" name=""/>
        <dsp:cNvSpPr/>
      </dsp:nvSpPr>
      <dsp:spPr>
        <a:xfrm>
          <a:off x="5892803" y="2890898"/>
          <a:ext cx="3455227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C00000"/>
              </a:solidFill>
            </a:rPr>
            <a:t>Новосибирская область</a:t>
          </a:r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kern="1200" dirty="0" smtClean="0"/>
            <a:t>-</a:t>
          </a:r>
          <a:r>
            <a:rPr lang="en-US" sz="1600" kern="1200" dirty="0" smtClean="0"/>
            <a:t> </a:t>
          </a:r>
          <a:r>
            <a:rPr lang="ru-RU" sz="1600" kern="1200" dirty="0" smtClean="0"/>
            <a:t>50 млн. рублей, </a:t>
          </a:r>
          <a:r>
            <a:rPr lang="ru-RU" sz="1600" kern="1200" dirty="0" smtClean="0">
              <a:solidFill>
                <a:schemeClr val="tx1"/>
              </a:solidFill>
            </a:rPr>
            <a:t>700 случаев</a:t>
          </a:r>
        </a:p>
      </dsp:txBody>
      <dsp:txXfrm>
        <a:off x="5911478" y="2909573"/>
        <a:ext cx="3417877" cy="600253"/>
      </dsp:txXfrm>
    </dsp:sp>
    <dsp:sp modelId="{324CF66D-C3D2-4EDC-AAED-E246AB63698C}">
      <dsp:nvSpPr>
        <dsp:cNvPr id="0" name=""/>
        <dsp:cNvSpPr/>
      </dsp:nvSpPr>
      <dsp:spPr>
        <a:xfrm>
          <a:off x="5705035" y="3607918"/>
          <a:ext cx="3528867" cy="553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182C3-4087-47D5-8F3D-A72123273745}">
      <dsp:nvSpPr>
        <dsp:cNvPr id="0" name=""/>
        <dsp:cNvSpPr/>
      </dsp:nvSpPr>
      <dsp:spPr>
        <a:xfrm>
          <a:off x="5816602" y="3713907"/>
          <a:ext cx="3528867" cy="55393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800" b="1" kern="1200" dirty="0" smtClean="0">
              <a:solidFill>
                <a:srgbClr val="C00000"/>
              </a:solidFill>
            </a:rPr>
            <a:t>Алтайский край</a:t>
          </a:r>
          <a:endParaRPr lang="ru-RU" sz="1800" kern="1200" dirty="0" smtClean="0"/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kern="1200" dirty="0" smtClean="0"/>
            <a:t>- 40 млн. рублей, </a:t>
          </a:r>
          <a:r>
            <a:rPr lang="ru-RU" sz="1600" kern="1200" dirty="0" smtClean="0">
              <a:solidFill>
                <a:schemeClr val="tx1"/>
              </a:solidFill>
            </a:rPr>
            <a:t>400 случаев </a:t>
          </a:r>
        </a:p>
      </dsp:txBody>
      <dsp:txXfrm>
        <a:off x="5832826" y="3730131"/>
        <a:ext cx="3496419" cy="521488"/>
      </dsp:txXfrm>
    </dsp:sp>
    <dsp:sp modelId="{78DBA6F8-948E-40E8-8858-121CE239D556}">
      <dsp:nvSpPr>
        <dsp:cNvPr id="0" name=""/>
        <dsp:cNvSpPr/>
      </dsp:nvSpPr>
      <dsp:spPr>
        <a:xfrm>
          <a:off x="5717737" y="4366561"/>
          <a:ext cx="3482197" cy="637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AF677-D2CD-494E-AA00-23BE0F7F9022}">
      <dsp:nvSpPr>
        <dsp:cNvPr id="0" name=""/>
        <dsp:cNvSpPr/>
      </dsp:nvSpPr>
      <dsp:spPr>
        <a:xfrm>
          <a:off x="5829304" y="4472550"/>
          <a:ext cx="3482197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800" b="1" kern="1200" dirty="0" smtClean="0">
              <a:solidFill>
                <a:srgbClr val="C00000"/>
              </a:solidFill>
            </a:rPr>
            <a:t>Республика Хакасия</a:t>
          </a:r>
          <a:endParaRPr lang="ru-RU" sz="1800" b="1" kern="1200" dirty="0" smtClean="0"/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kern="1200" dirty="0" smtClean="0"/>
            <a:t>- 24 млн. рублей, </a:t>
          </a:r>
          <a:r>
            <a:rPr lang="ru-RU" sz="1600" kern="1200" dirty="0" smtClean="0">
              <a:solidFill>
                <a:schemeClr val="tx1"/>
              </a:solidFill>
            </a:rPr>
            <a:t>260 случаев </a:t>
          </a:r>
        </a:p>
      </dsp:txBody>
      <dsp:txXfrm>
        <a:off x="5847979" y="4491225"/>
        <a:ext cx="3444847" cy="600253"/>
      </dsp:txXfrm>
    </dsp:sp>
    <dsp:sp modelId="{B2B4C9DD-A91B-4499-AC34-F34943E7B105}">
      <dsp:nvSpPr>
        <dsp:cNvPr id="0" name=""/>
        <dsp:cNvSpPr/>
      </dsp:nvSpPr>
      <dsp:spPr>
        <a:xfrm>
          <a:off x="5726588" y="5233628"/>
          <a:ext cx="3533014" cy="637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01391-8F33-4873-AE46-DF626F3DE614}">
      <dsp:nvSpPr>
        <dsp:cNvPr id="0" name=""/>
        <dsp:cNvSpPr/>
      </dsp:nvSpPr>
      <dsp:spPr>
        <a:xfrm>
          <a:off x="5838155" y="5339617"/>
          <a:ext cx="3533014" cy="6376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800" b="1" kern="1200" dirty="0" smtClean="0">
              <a:solidFill>
                <a:srgbClr val="C00000"/>
              </a:solidFill>
            </a:rPr>
            <a:t>Омская область</a:t>
          </a:r>
          <a:endParaRPr lang="ru-RU" sz="1800" kern="1200" dirty="0" smtClean="0"/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kern="1200" dirty="0" smtClean="0"/>
            <a:t>- 18 млн. рублей, </a:t>
          </a:r>
          <a:r>
            <a:rPr lang="ru-RU" sz="1600" kern="1200" dirty="0" smtClean="0">
              <a:solidFill>
                <a:schemeClr val="tx1"/>
              </a:solidFill>
            </a:rPr>
            <a:t>200 случаев </a:t>
          </a:r>
        </a:p>
      </dsp:txBody>
      <dsp:txXfrm>
        <a:off x="5856830" y="5358292"/>
        <a:ext cx="3495664" cy="6002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93417-A24E-45F4-93CC-0135AF151746}">
      <dsp:nvSpPr>
        <dsp:cNvPr id="0" name=""/>
        <dsp:cNvSpPr/>
      </dsp:nvSpPr>
      <dsp:spPr>
        <a:xfrm>
          <a:off x="48374" y="0"/>
          <a:ext cx="6538117" cy="63148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72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8519C"/>
              </a:solidFill>
            </a:rPr>
            <a:t>межбюджетные трансферты </a:t>
          </a:r>
          <a:r>
            <a:rPr lang="ru-RU" sz="1800" b="1" kern="1200" dirty="0" smtClean="0">
              <a:solidFill>
                <a:srgbClr val="08519C"/>
              </a:solidFill>
              <a:ea typeface="Times New Roman" panose="02020603050405020304" pitchFamily="18" charset="0"/>
            </a:rPr>
            <a:t>на стимулирование за выявление онкологии</a:t>
          </a:r>
          <a:endParaRPr lang="ru-RU" sz="1800" kern="1200" dirty="0">
            <a:solidFill>
              <a:srgbClr val="08519C"/>
            </a:solidFill>
          </a:endParaRPr>
        </a:p>
      </dsp:txBody>
      <dsp:txXfrm>
        <a:off x="66870" y="18496"/>
        <a:ext cx="6501125" cy="594493"/>
      </dsp:txXfrm>
    </dsp:sp>
    <dsp:sp modelId="{2D7B3FA3-8140-404C-BFC3-AD400BDB0BE8}">
      <dsp:nvSpPr>
        <dsp:cNvPr id="0" name=""/>
        <dsp:cNvSpPr/>
      </dsp:nvSpPr>
      <dsp:spPr>
        <a:xfrm>
          <a:off x="6686095" y="167161"/>
          <a:ext cx="211158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8519C"/>
            </a:solidFill>
          </a:endParaRPr>
        </a:p>
      </dsp:txBody>
      <dsp:txXfrm>
        <a:off x="6686095" y="226593"/>
        <a:ext cx="147811" cy="178297"/>
      </dsp:txXfrm>
    </dsp:sp>
    <dsp:sp modelId="{AA3E0DB0-3310-4081-847E-7C86F94B1B67}">
      <dsp:nvSpPr>
        <dsp:cNvPr id="0" name=""/>
        <dsp:cNvSpPr/>
      </dsp:nvSpPr>
      <dsp:spPr>
        <a:xfrm>
          <a:off x="6984903" y="0"/>
          <a:ext cx="1328980" cy="63148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8519C"/>
              </a:solidFill>
            </a:rPr>
            <a:t>0,0</a:t>
          </a:r>
          <a:endParaRPr lang="ru-RU" sz="1800" kern="1200" dirty="0">
            <a:solidFill>
              <a:srgbClr val="08519C"/>
            </a:solidFill>
          </a:endParaRPr>
        </a:p>
      </dsp:txBody>
      <dsp:txXfrm>
        <a:off x="7003399" y="18496"/>
        <a:ext cx="1291988" cy="594493"/>
      </dsp:txXfrm>
    </dsp:sp>
    <dsp:sp modelId="{A6526DC3-CE47-4CF0-AF5C-57D9592DC055}">
      <dsp:nvSpPr>
        <dsp:cNvPr id="0" name=""/>
        <dsp:cNvSpPr/>
      </dsp:nvSpPr>
      <dsp:spPr>
        <a:xfrm>
          <a:off x="8443668" y="167161"/>
          <a:ext cx="275141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5363"/>
            <a:satOff val="13483"/>
            <a:lumOff val="45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8519C"/>
            </a:solidFill>
          </a:endParaRPr>
        </a:p>
      </dsp:txBody>
      <dsp:txXfrm>
        <a:off x="8443668" y="226593"/>
        <a:ext cx="192599" cy="178297"/>
      </dsp:txXfrm>
    </dsp:sp>
    <dsp:sp modelId="{4FA4B8B1-C1E2-478A-B1CA-09F16F5262C7}">
      <dsp:nvSpPr>
        <dsp:cNvPr id="0" name=""/>
        <dsp:cNvSpPr/>
      </dsp:nvSpPr>
      <dsp:spPr>
        <a:xfrm>
          <a:off x="8833020" y="0"/>
          <a:ext cx="1420753" cy="63148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8519C"/>
              </a:solidFill>
            </a:rPr>
            <a:t>+ 1</a:t>
          </a:r>
          <a:r>
            <a:rPr lang="en-US" sz="2000" kern="1200" dirty="0" smtClean="0">
              <a:solidFill>
                <a:srgbClr val="08519C"/>
              </a:solidFill>
            </a:rPr>
            <a:t>02</a:t>
          </a:r>
          <a:r>
            <a:rPr lang="ru-RU" sz="2000" kern="1200" dirty="0" smtClean="0">
              <a:solidFill>
                <a:srgbClr val="08519C"/>
              </a:solidFill>
            </a:rPr>
            <a:t>,</a:t>
          </a:r>
          <a:r>
            <a:rPr lang="en-US" sz="2000" kern="1200" dirty="0" smtClean="0">
              <a:solidFill>
                <a:srgbClr val="08519C"/>
              </a:solidFill>
            </a:rPr>
            <a:t>6</a:t>
          </a:r>
          <a:endParaRPr lang="ru-RU" sz="2000" kern="1200" dirty="0" smtClean="0">
            <a:solidFill>
              <a:srgbClr val="08519C"/>
            </a:solidFill>
          </a:endParaRPr>
        </a:p>
      </dsp:txBody>
      <dsp:txXfrm>
        <a:off x="8851516" y="18496"/>
        <a:ext cx="1383761" cy="594493"/>
      </dsp:txXfrm>
    </dsp:sp>
    <dsp:sp modelId="{332004B9-54C0-4043-8A3C-16D1E9544F33}">
      <dsp:nvSpPr>
        <dsp:cNvPr id="0" name=""/>
        <dsp:cNvSpPr/>
      </dsp:nvSpPr>
      <dsp:spPr>
        <a:xfrm>
          <a:off x="10462505" y="167161"/>
          <a:ext cx="254024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50727"/>
            <a:satOff val="26966"/>
            <a:lumOff val="91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8519C"/>
            </a:solidFill>
          </a:endParaRPr>
        </a:p>
      </dsp:txBody>
      <dsp:txXfrm>
        <a:off x="10462505" y="226593"/>
        <a:ext cx="177817" cy="178297"/>
      </dsp:txXfrm>
    </dsp:sp>
    <dsp:sp modelId="{3FDD5D21-8196-4E35-B7B1-18315207DE11}">
      <dsp:nvSpPr>
        <dsp:cNvPr id="0" name=""/>
        <dsp:cNvSpPr/>
      </dsp:nvSpPr>
      <dsp:spPr>
        <a:xfrm>
          <a:off x="10733065" y="0"/>
          <a:ext cx="1198229" cy="63148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8519C"/>
              </a:solidFill>
            </a:rPr>
            <a:t>1</a:t>
          </a:r>
          <a:r>
            <a:rPr lang="en-US" sz="1900" b="1" kern="1200" dirty="0" smtClean="0">
              <a:solidFill>
                <a:srgbClr val="08519C"/>
              </a:solidFill>
            </a:rPr>
            <a:t>02</a:t>
          </a:r>
          <a:r>
            <a:rPr lang="ru-RU" sz="1900" b="1" kern="1200" dirty="0" smtClean="0">
              <a:solidFill>
                <a:srgbClr val="08519C"/>
              </a:solidFill>
            </a:rPr>
            <a:t>,</a:t>
          </a:r>
          <a:r>
            <a:rPr lang="en-US" sz="1900" b="1" kern="1200" dirty="0" smtClean="0">
              <a:solidFill>
                <a:srgbClr val="08519C"/>
              </a:solidFill>
            </a:rPr>
            <a:t>6</a:t>
          </a:r>
          <a:endParaRPr lang="ru-RU" sz="1900" b="1" kern="1200" dirty="0" smtClean="0">
            <a:solidFill>
              <a:srgbClr val="08519C"/>
            </a:solidFill>
          </a:endParaRPr>
        </a:p>
      </dsp:txBody>
      <dsp:txXfrm>
        <a:off x="10751561" y="18496"/>
        <a:ext cx="1161237" cy="594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93417-A24E-45F4-93CC-0135AF151746}">
      <dsp:nvSpPr>
        <dsp:cNvPr id="0" name=""/>
        <dsp:cNvSpPr/>
      </dsp:nvSpPr>
      <dsp:spPr>
        <a:xfrm>
          <a:off x="7337" y="0"/>
          <a:ext cx="6538117" cy="71566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72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средства от прочих доходов:</a:t>
          </a:r>
          <a:endParaRPr lang="ru-RU" sz="1800" kern="1200" dirty="0"/>
        </a:p>
      </dsp:txBody>
      <dsp:txXfrm>
        <a:off x="28298" y="20961"/>
        <a:ext cx="6496195" cy="673742"/>
      </dsp:txXfrm>
    </dsp:sp>
    <dsp:sp modelId="{2D7B3FA3-8140-404C-BFC3-AD400BDB0BE8}">
      <dsp:nvSpPr>
        <dsp:cNvPr id="0" name=""/>
        <dsp:cNvSpPr/>
      </dsp:nvSpPr>
      <dsp:spPr>
        <a:xfrm>
          <a:off x="6655317" y="209251"/>
          <a:ext cx="232907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655317" y="268683"/>
        <a:ext cx="163035" cy="178297"/>
      </dsp:txXfrm>
    </dsp:sp>
    <dsp:sp modelId="{AA3E0DB0-3310-4081-847E-7C86F94B1B67}">
      <dsp:nvSpPr>
        <dsp:cNvPr id="0" name=""/>
        <dsp:cNvSpPr/>
      </dsp:nvSpPr>
      <dsp:spPr>
        <a:xfrm>
          <a:off x="6984903" y="0"/>
          <a:ext cx="1328980" cy="71566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07490"/>
            <a:satOff val="-860"/>
            <a:lumOff val="8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0,0</a:t>
          </a:r>
          <a:endParaRPr lang="ru-RU" sz="1800" kern="1200" dirty="0"/>
        </a:p>
      </dsp:txBody>
      <dsp:txXfrm>
        <a:off x="7005864" y="20961"/>
        <a:ext cx="1287058" cy="673742"/>
      </dsp:txXfrm>
    </dsp:sp>
    <dsp:sp modelId="{A6526DC3-CE47-4CF0-AF5C-57D9592DC055}">
      <dsp:nvSpPr>
        <dsp:cNvPr id="0" name=""/>
        <dsp:cNvSpPr/>
      </dsp:nvSpPr>
      <dsp:spPr>
        <a:xfrm>
          <a:off x="8443668" y="209251"/>
          <a:ext cx="275141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61235"/>
            <a:satOff val="-1935"/>
            <a:lumOff val="115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8443668" y="268683"/>
        <a:ext cx="192599" cy="178297"/>
      </dsp:txXfrm>
    </dsp:sp>
    <dsp:sp modelId="{4FA4B8B1-C1E2-478A-B1CA-09F16F5262C7}">
      <dsp:nvSpPr>
        <dsp:cNvPr id="0" name=""/>
        <dsp:cNvSpPr/>
      </dsp:nvSpPr>
      <dsp:spPr>
        <a:xfrm>
          <a:off x="8833020" y="0"/>
          <a:ext cx="1420753" cy="71566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14979"/>
            <a:satOff val="-1719"/>
            <a:lumOff val="17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+ </a:t>
          </a:r>
          <a:r>
            <a:rPr lang="en-US" sz="2000" kern="1200" dirty="0" smtClean="0"/>
            <a:t>10 205</a:t>
          </a:r>
          <a:r>
            <a:rPr lang="ru-RU" sz="2000" kern="1200" dirty="0" smtClean="0"/>
            <a:t>,</a:t>
          </a:r>
          <a:r>
            <a:rPr lang="en-US" sz="2000" kern="1200" dirty="0" smtClean="0"/>
            <a:t>7</a:t>
          </a:r>
          <a:endParaRPr lang="ru-RU" sz="2000" kern="1200" dirty="0" smtClean="0"/>
        </a:p>
      </dsp:txBody>
      <dsp:txXfrm>
        <a:off x="8853981" y="20961"/>
        <a:ext cx="1378831" cy="673742"/>
      </dsp:txXfrm>
    </dsp:sp>
    <dsp:sp modelId="{332004B9-54C0-4043-8A3C-16D1E9544F33}">
      <dsp:nvSpPr>
        <dsp:cNvPr id="0" name=""/>
        <dsp:cNvSpPr/>
      </dsp:nvSpPr>
      <dsp:spPr>
        <a:xfrm>
          <a:off x="10449803" y="209251"/>
          <a:ext cx="254024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22470"/>
            <a:satOff val="-3870"/>
            <a:lumOff val="231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449803" y="268683"/>
        <a:ext cx="177817" cy="178297"/>
      </dsp:txXfrm>
    </dsp:sp>
    <dsp:sp modelId="{3FDD5D21-8196-4E35-B7B1-18315207DE11}">
      <dsp:nvSpPr>
        <dsp:cNvPr id="0" name=""/>
        <dsp:cNvSpPr/>
      </dsp:nvSpPr>
      <dsp:spPr>
        <a:xfrm>
          <a:off x="10733065" y="0"/>
          <a:ext cx="1198229" cy="71566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22469"/>
            <a:satOff val="-2579"/>
            <a:lumOff val="25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10 205</a:t>
          </a:r>
          <a:r>
            <a:rPr lang="ru-RU" sz="1900" b="1" kern="1200" dirty="0" smtClean="0"/>
            <a:t>,</a:t>
          </a:r>
          <a:r>
            <a:rPr lang="en-US" sz="1900" b="1" kern="1200" dirty="0" smtClean="0"/>
            <a:t>7</a:t>
          </a:r>
          <a:endParaRPr lang="ru-RU" sz="1900" b="1" kern="1200" dirty="0" smtClean="0"/>
        </a:p>
      </dsp:txBody>
      <dsp:txXfrm>
        <a:off x="10754026" y="20961"/>
        <a:ext cx="1156307" cy="673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8ED11-55DA-4402-8621-D918F2043405}">
      <dsp:nvSpPr>
        <dsp:cNvPr id="0" name=""/>
        <dsp:cNvSpPr/>
      </dsp:nvSpPr>
      <dsp:spPr>
        <a:xfrm>
          <a:off x="2765" y="0"/>
          <a:ext cx="5395144" cy="553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101 медицинская организация,  оказывающая </a:t>
          </a:r>
          <a:b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амбулаторную помощь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964" y="16199"/>
        <a:ext cx="5362746" cy="520676"/>
      </dsp:txXfrm>
    </dsp:sp>
    <dsp:sp modelId="{161FC4C5-0F3D-4213-9C6B-215E25A4981A}">
      <dsp:nvSpPr>
        <dsp:cNvPr id="0" name=""/>
        <dsp:cNvSpPr/>
      </dsp:nvSpPr>
      <dsp:spPr>
        <a:xfrm>
          <a:off x="1382" y="688300"/>
          <a:ext cx="1810724" cy="553074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1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федеральных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581" y="704499"/>
        <a:ext cx="1778326" cy="520676"/>
      </dsp:txXfrm>
    </dsp:sp>
    <dsp:sp modelId="{2EEACDCF-DF13-47DD-8E71-ED7024A0A0E6}">
      <dsp:nvSpPr>
        <dsp:cNvPr id="0" name=""/>
        <dsp:cNvSpPr/>
      </dsp:nvSpPr>
      <dsp:spPr>
        <a:xfrm>
          <a:off x="1946535" y="688831"/>
          <a:ext cx="1469493" cy="553074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49 областных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962734" y="705030"/>
        <a:ext cx="1437095" cy="520676"/>
      </dsp:txXfrm>
    </dsp:sp>
    <dsp:sp modelId="{EBB811DA-5C1B-4A43-8734-F9CCB090928D}">
      <dsp:nvSpPr>
        <dsp:cNvPr id="0" name=""/>
        <dsp:cNvSpPr/>
      </dsp:nvSpPr>
      <dsp:spPr>
        <a:xfrm>
          <a:off x="3587185" y="688831"/>
          <a:ext cx="1810724" cy="553074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47 частных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603384" y="705030"/>
        <a:ext cx="1778326" cy="520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8ED11-55DA-4402-8621-D918F2043405}">
      <dsp:nvSpPr>
        <dsp:cNvPr id="0" name=""/>
        <dsp:cNvSpPr/>
      </dsp:nvSpPr>
      <dsp:spPr>
        <a:xfrm>
          <a:off x="4700" y="0"/>
          <a:ext cx="5831370" cy="7319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49 медицинских организаций,  оказывающих помощь  в условиях круглосуточного стационара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6138" y="21438"/>
        <a:ext cx="5788494" cy="689081"/>
      </dsp:txXfrm>
    </dsp:sp>
    <dsp:sp modelId="{161FC4C5-0F3D-4213-9C6B-215E25A4981A}">
      <dsp:nvSpPr>
        <dsp:cNvPr id="0" name=""/>
        <dsp:cNvSpPr/>
      </dsp:nvSpPr>
      <dsp:spPr>
        <a:xfrm>
          <a:off x="2601" y="880938"/>
          <a:ext cx="1968994" cy="731957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3 </a:t>
          </a:r>
          <a:b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федеральных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039" y="902376"/>
        <a:ext cx="1926118" cy="689081"/>
      </dsp:txXfrm>
    </dsp:sp>
    <dsp:sp modelId="{2EEACDCF-DF13-47DD-8E71-ED7024A0A0E6}">
      <dsp:nvSpPr>
        <dsp:cNvPr id="0" name=""/>
        <dsp:cNvSpPr/>
      </dsp:nvSpPr>
      <dsp:spPr>
        <a:xfrm>
          <a:off x="2155126" y="881641"/>
          <a:ext cx="1801400" cy="731957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37 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областных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76564" y="903079"/>
        <a:ext cx="1758524" cy="689081"/>
      </dsp:txXfrm>
    </dsp:sp>
    <dsp:sp modelId="{EBB811DA-5C1B-4A43-8734-F9CCB090928D}">
      <dsp:nvSpPr>
        <dsp:cNvPr id="0" name=""/>
        <dsp:cNvSpPr/>
      </dsp:nvSpPr>
      <dsp:spPr>
        <a:xfrm>
          <a:off x="4101919" y="880938"/>
          <a:ext cx="1732052" cy="731957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9 </a:t>
          </a:r>
          <a:b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частных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23357" y="902376"/>
        <a:ext cx="1689176" cy="689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8ED11-55DA-4402-8621-D918F2043405}">
      <dsp:nvSpPr>
        <dsp:cNvPr id="0" name=""/>
        <dsp:cNvSpPr/>
      </dsp:nvSpPr>
      <dsp:spPr>
        <a:xfrm>
          <a:off x="6479" y="74"/>
          <a:ext cx="5483950" cy="7682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64 медицинские организации,  оказывающие помощь </a:t>
          </a:r>
          <a:b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в условиях дневного стационара в системе ОМС 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981" y="22576"/>
        <a:ext cx="5438946" cy="723282"/>
      </dsp:txXfrm>
    </dsp:sp>
    <dsp:sp modelId="{161FC4C5-0F3D-4213-9C6B-215E25A4981A}">
      <dsp:nvSpPr>
        <dsp:cNvPr id="0" name=""/>
        <dsp:cNvSpPr/>
      </dsp:nvSpPr>
      <dsp:spPr>
        <a:xfrm>
          <a:off x="3243" y="911069"/>
          <a:ext cx="1892045" cy="636025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федеральных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872" y="929698"/>
        <a:ext cx="1854787" cy="598767"/>
      </dsp:txXfrm>
    </dsp:sp>
    <dsp:sp modelId="{2EEACDCF-DF13-47DD-8E71-ED7024A0A0E6}">
      <dsp:nvSpPr>
        <dsp:cNvPr id="0" name=""/>
        <dsp:cNvSpPr/>
      </dsp:nvSpPr>
      <dsp:spPr>
        <a:xfrm>
          <a:off x="2050397" y="911627"/>
          <a:ext cx="1656782" cy="636025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39 </a:t>
          </a:r>
          <a:b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областных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069026" y="930256"/>
        <a:ext cx="1619524" cy="598767"/>
      </dsp:txXfrm>
    </dsp:sp>
    <dsp:sp modelId="{EBB811DA-5C1B-4A43-8734-F9CCB090928D}">
      <dsp:nvSpPr>
        <dsp:cNvPr id="0" name=""/>
        <dsp:cNvSpPr/>
      </dsp:nvSpPr>
      <dsp:spPr>
        <a:xfrm>
          <a:off x="3833655" y="911627"/>
          <a:ext cx="1656782" cy="636025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22 </a:t>
          </a:r>
          <a:b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частных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52284" y="930256"/>
        <a:ext cx="1619524" cy="598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B8486-B439-4793-99C6-2AF9B06BE419}">
      <dsp:nvSpPr>
        <dsp:cNvPr id="0" name=""/>
        <dsp:cNvSpPr/>
      </dsp:nvSpPr>
      <dsp:spPr>
        <a:xfrm>
          <a:off x="3531771" y="-798493"/>
          <a:ext cx="8138088" cy="8138088"/>
        </a:xfrm>
        <a:prstGeom prst="blockArc">
          <a:avLst>
            <a:gd name="adj1" fmla="val 8100000"/>
            <a:gd name="adj2" fmla="val 13500000"/>
            <a:gd name="adj3" fmla="val 26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BF336-66C4-40BB-9220-3D48578B77A5}">
      <dsp:nvSpPr>
        <dsp:cNvPr id="0" name=""/>
        <dsp:cNvSpPr/>
      </dsp:nvSpPr>
      <dsp:spPr>
        <a:xfrm>
          <a:off x="80728" y="632258"/>
          <a:ext cx="4332739" cy="549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36213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ОГБУЗ «</a:t>
          </a:r>
          <a:r>
            <a:rPr lang="ru-RU" sz="1400" b="1" kern="1200" dirty="0" err="1" smtClean="0"/>
            <a:t>Верхнекетская</a:t>
          </a:r>
          <a:r>
            <a:rPr lang="ru-RU" sz="1400" b="1" kern="1200" dirty="0" smtClean="0"/>
            <a:t> РБ»                                    рентген-аппарат палатный</a:t>
          </a:r>
          <a:endParaRPr lang="ru-RU" sz="1400" kern="1200" dirty="0"/>
        </a:p>
      </dsp:txBody>
      <dsp:txXfrm>
        <a:off x="80728" y="632258"/>
        <a:ext cx="4332739" cy="549559"/>
      </dsp:txXfrm>
    </dsp:sp>
    <dsp:sp modelId="{2845A98E-434A-453B-ABC7-1017532DC945}">
      <dsp:nvSpPr>
        <dsp:cNvPr id="0" name=""/>
        <dsp:cNvSpPr/>
      </dsp:nvSpPr>
      <dsp:spPr>
        <a:xfrm>
          <a:off x="4069993" y="563563"/>
          <a:ext cx="686949" cy="686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241E-B19D-45D9-8499-0CEAEC0F94C5}">
      <dsp:nvSpPr>
        <dsp:cNvPr id="0" name=""/>
        <dsp:cNvSpPr/>
      </dsp:nvSpPr>
      <dsp:spPr>
        <a:xfrm>
          <a:off x="80728" y="1457081"/>
          <a:ext cx="3835064" cy="5495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36213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ОГАУЗ «</a:t>
          </a:r>
          <a:r>
            <a:rPr lang="ru-RU" sz="1400" b="1" kern="1200" dirty="0" err="1" smtClean="0"/>
            <a:t>Стрежевская</a:t>
          </a:r>
          <a:r>
            <a:rPr lang="ru-RU" sz="1400" b="1" kern="1200" dirty="0" smtClean="0"/>
            <a:t> ГБ»                           наркозно-дыхательный аппарат</a:t>
          </a:r>
          <a:endParaRPr lang="ru-RU" sz="1400" kern="1200" dirty="0"/>
        </a:p>
      </dsp:txBody>
      <dsp:txXfrm>
        <a:off x="80728" y="1457081"/>
        <a:ext cx="3835064" cy="549559"/>
      </dsp:txXfrm>
    </dsp:sp>
    <dsp:sp modelId="{3D8F9449-A0BE-47EA-A35E-22333CBB40C3}">
      <dsp:nvSpPr>
        <dsp:cNvPr id="0" name=""/>
        <dsp:cNvSpPr/>
      </dsp:nvSpPr>
      <dsp:spPr>
        <a:xfrm>
          <a:off x="3572318" y="1388386"/>
          <a:ext cx="686949" cy="686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F721A-2C56-417F-AEEE-FF222CA231F3}">
      <dsp:nvSpPr>
        <dsp:cNvPr id="0" name=""/>
        <dsp:cNvSpPr/>
      </dsp:nvSpPr>
      <dsp:spPr>
        <a:xfrm>
          <a:off x="80728" y="2281300"/>
          <a:ext cx="3562340" cy="5495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36213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8519C"/>
              </a:solidFill>
              <a:cs typeface="Times New Roman" pitchFamily="18" charset="0"/>
            </a:rPr>
            <a:t>ОГБУЗ «</a:t>
          </a:r>
          <a:r>
            <a:rPr lang="ru-RU" sz="1400" b="1" kern="1200" dirty="0" err="1" smtClean="0">
              <a:solidFill>
                <a:srgbClr val="08519C"/>
              </a:solidFill>
              <a:cs typeface="Times New Roman" pitchFamily="18" charset="0"/>
            </a:rPr>
            <a:t>Чаинская</a:t>
          </a:r>
          <a:r>
            <a:rPr lang="ru-RU" sz="1400" b="1" kern="1200" dirty="0" smtClean="0">
              <a:solidFill>
                <a:srgbClr val="08519C"/>
              </a:solidFill>
              <a:cs typeface="Times New Roman" pitchFamily="18" charset="0"/>
            </a:rPr>
            <a:t> РБ»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8519C"/>
              </a:solidFill>
              <a:cs typeface="Times New Roman" pitchFamily="18" charset="0"/>
            </a:rPr>
            <a:t>эндоскопическая система</a:t>
          </a:r>
          <a:endParaRPr lang="ru-RU" sz="1400" kern="1200" dirty="0"/>
        </a:p>
      </dsp:txBody>
      <dsp:txXfrm>
        <a:off x="80728" y="2281300"/>
        <a:ext cx="3562340" cy="549559"/>
      </dsp:txXfrm>
    </dsp:sp>
    <dsp:sp modelId="{08E9D36C-1057-4CEA-90DB-09261D679BB2}">
      <dsp:nvSpPr>
        <dsp:cNvPr id="0" name=""/>
        <dsp:cNvSpPr/>
      </dsp:nvSpPr>
      <dsp:spPr>
        <a:xfrm>
          <a:off x="3299594" y="2212605"/>
          <a:ext cx="686949" cy="686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1987B-83B1-4F4F-99D2-DD4D7D5F2E3B}">
      <dsp:nvSpPr>
        <dsp:cNvPr id="0" name=""/>
        <dsp:cNvSpPr/>
      </dsp:nvSpPr>
      <dsp:spPr>
        <a:xfrm>
          <a:off x="80728" y="3106123"/>
          <a:ext cx="3475262" cy="5495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36213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cs typeface="Times New Roman" pitchFamily="18" charset="0"/>
            </a:rPr>
            <a:t>ОГАУЗ «</a:t>
          </a:r>
          <a:r>
            <a:rPr lang="ru-RU" sz="1400" b="1" kern="1200" dirty="0" err="1" smtClean="0">
              <a:solidFill>
                <a:schemeClr val="bg1"/>
              </a:solidFill>
              <a:cs typeface="Times New Roman" pitchFamily="18" charset="0"/>
            </a:rPr>
            <a:t>Колпашевская</a:t>
          </a:r>
          <a:r>
            <a:rPr lang="ru-RU" sz="1400" b="1" kern="1200" dirty="0" smtClean="0">
              <a:solidFill>
                <a:schemeClr val="bg1"/>
              </a:solidFill>
              <a:cs typeface="Times New Roman" pitchFamily="18" charset="0"/>
            </a:rPr>
            <a:t> РБ»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cs typeface="Times New Roman" pitchFamily="18" charset="0"/>
            </a:rPr>
            <a:t>3 эндоскопа</a:t>
          </a:r>
          <a:endParaRPr lang="ru-RU" sz="1400" kern="1200" dirty="0"/>
        </a:p>
      </dsp:txBody>
      <dsp:txXfrm>
        <a:off x="80728" y="3106123"/>
        <a:ext cx="3475262" cy="549559"/>
      </dsp:txXfrm>
    </dsp:sp>
    <dsp:sp modelId="{70B397CC-90F4-4B02-9CFD-E0DDA3D3D9C1}">
      <dsp:nvSpPr>
        <dsp:cNvPr id="0" name=""/>
        <dsp:cNvSpPr/>
      </dsp:nvSpPr>
      <dsp:spPr>
        <a:xfrm>
          <a:off x="3212516" y="3037428"/>
          <a:ext cx="686949" cy="686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53C24-9E29-4A09-A549-978657586389}">
      <dsp:nvSpPr>
        <dsp:cNvPr id="0" name=""/>
        <dsp:cNvSpPr/>
      </dsp:nvSpPr>
      <dsp:spPr>
        <a:xfrm>
          <a:off x="80728" y="3930946"/>
          <a:ext cx="3562340" cy="5495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36213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cs typeface="Times New Roman" pitchFamily="18" charset="0"/>
            </a:rPr>
            <a:t>ОГБУЗ «Зырянская РБ»  эндоскопическая система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80728" y="3930946"/>
        <a:ext cx="3562340" cy="549559"/>
      </dsp:txXfrm>
    </dsp:sp>
    <dsp:sp modelId="{AE5FAE90-868A-41EA-95C2-85E7EB63EEE0}">
      <dsp:nvSpPr>
        <dsp:cNvPr id="0" name=""/>
        <dsp:cNvSpPr/>
      </dsp:nvSpPr>
      <dsp:spPr>
        <a:xfrm>
          <a:off x="3299594" y="3862251"/>
          <a:ext cx="686949" cy="686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43172-1D70-49D5-88F5-4D6784F511ED}">
      <dsp:nvSpPr>
        <dsp:cNvPr id="0" name=""/>
        <dsp:cNvSpPr/>
      </dsp:nvSpPr>
      <dsp:spPr>
        <a:xfrm>
          <a:off x="80728" y="4755164"/>
          <a:ext cx="3835064" cy="549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36213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cs typeface="Times New Roman" pitchFamily="18" charset="0"/>
            </a:rPr>
            <a:t>ОГАУЗ «Детская больница № 1»  установка для мойки гибких эндоскопов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80728" y="4755164"/>
        <a:ext cx="3835064" cy="549559"/>
      </dsp:txXfrm>
    </dsp:sp>
    <dsp:sp modelId="{AA0A1DF9-125B-4134-BBF7-E28A10691938}">
      <dsp:nvSpPr>
        <dsp:cNvPr id="0" name=""/>
        <dsp:cNvSpPr/>
      </dsp:nvSpPr>
      <dsp:spPr>
        <a:xfrm>
          <a:off x="3572318" y="4686469"/>
          <a:ext cx="686949" cy="686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3E030-B05C-48DC-8C55-B186B423FC06}">
      <dsp:nvSpPr>
        <dsp:cNvPr id="0" name=""/>
        <dsp:cNvSpPr/>
      </dsp:nvSpPr>
      <dsp:spPr>
        <a:xfrm>
          <a:off x="80728" y="5579987"/>
          <a:ext cx="4332739" cy="5495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436213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bg1"/>
            </a:solidFill>
          </a:endParaRPr>
        </a:p>
      </dsp:txBody>
      <dsp:txXfrm>
        <a:off x="80728" y="5579987"/>
        <a:ext cx="4332739" cy="549559"/>
      </dsp:txXfrm>
    </dsp:sp>
    <dsp:sp modelId="{7FE97500-3484-4871-8477-6B177C551A14}">
      <dsp:nvSpPr>
        <dsp:cNvPr id="0" name=""/>
        <dsp:cNvSpPr/>
      </dsp:nvSpPr>
      <dsp:spPr>
        <a:xfrm>
          <a:off x="4069993" y="5511292"/>
          <a:ext cx="686949" cy="686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93417-A24E-45F4-93CC-0135AF151746}">
      <dsp:nvSpPr>
        <dsp:cNvPr id="0" name=""/>
        <dsp:cNvSpPr/>
      </dsp:nvSpPr>
      <dsp:spPr>
        <a:xfrm>
          <a:off x="9055" y="70149"/>
          <a:ext cx="6585783" cy="7248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72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средства субвенции на финансирование территориальной программы ОМС</a:t>
          </a:r>
          <a:endParaRPr lang="ru-RU" sz="1800" kern="1200" dirty="0"/>
        </a:p>
      </dsp:txBody>
      <dsp:txXfrm>
        <a:off x="30286" y="91380"/>
        <a:ext cx="6543321" cy="682425"/>
      </dsp:txXfrm>
    </dsp:sp>
    <dsp:sp modelId="{2D7B3FA3-8140-404C-BFC3-AD400BDB0BE8}">
      <dsp:nvSpPr>
        <dsp:cNvPr id="0" name=""/>
        <dsp:cNvSpPr/>
      </dsp:nvSpPr>
      <dsp:spPr>
        <a:xfrm>
          <a:off x="6705501" y="282929"/>
          <a:ext cx="234605" cy="299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705501" y="342794"/>
        <a:ext cx="164224" cy="179597"/>
      </dsp:txXfrm>
    </dsp:sp>
    <dsp:sp modelId="{AA3E0DB0-3310-4081-847E-7C86F94B1B67}">
      <dsp:nvSpPr>
        <dsp:cNvPr id="0" name=""/>
        <dsp:cNvSpPr/>
      </dsp:nvSpPr>
      <dsp:spPr>
        <a:xfrm>
          <a:off x="7037490" y="70149"/>
          <a:ext cx="1248304" cy="7248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0,0</a:t>
          </a:r>
          <a:endParaRPr lang="ru-RU" sz="1800" kern="1200" dirty="0"/>
        </a:p>
      </dsp:txBody>
      <dsp:txXfrm>
        <a:off x="7058721" y="91380"/>
        <a:ext cx="1205842" cy="682425"/>
      </dsp:txXfrm>
    </dsp:sp>
    <dsp:sp modelId="{A6526DC3-CE47-4CF0-AF5C-57D9592DC055}">
      <dsp:nvSpPr>
        <dsp:cNvPr id="0" name=""/>
        <dsp:cNvSpPr/>
      </dsp:nvSpPr>
      <dsp:spPr>
        <a:xfrm>
          <a:off x="8416524" y="282929"/>
          <a:ext cx="277147" cy="299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6543"/>
            <a:satOff val="-38642"/>
            <a:lumOff val="272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8416524" y="342794"/>
        <a:ext cx="194003" cy="179597"/>
      </dsp:txXfrm>
    </dsp:sp>
    <dsp:sp modelId="{4FA4B8B1-C1E2-478A-B1CA-09F16F5262C7}">
      <dsp:nvSpPr>
        <dsp:cNvPr id="0" name=""/>
        <dsp:cNvSpPr/>
      </dsp:nvSpPr>
      <dsp:spPr>
        <a:xfrm>
          <a:off x="8808714" y="70149"/>
          <a:ext cx="1431111" cy="7248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+ 475 039,7</a:t>
          </a:r>
        </a:p>
      </dsp:txBody>
      <dsp:txXfrm>
        <a:off x="8829945" y="91380"/>
        <a:ext cx="1388649" cy="682425"/>
      </dsp:txXfrm>
    </dsp:sp>
    <dsp:sp modelId="{332004B9-54C0-4043-8A3C-16D1E9544F33}">
      <dsp:nvSpPr>
        <dsp:cNvPr id="0" name=""/>
        <dsp:cNvSpPr/>
      </dsp:nvSpPr>
      <dsp:spPr>
        <a:xfrm>
          <a:off x="10447180" y="283711"/>
          <a:ext cx="255876" cy="299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53085"/>
            <a:satOff val="-77284"/>
            <a:lumOff val="54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447180" y="343576"/>
        <a:ext cx="179113" cy="179597"/>
      </dsp:txXfrm>
    </dsp:sp>
    <dsp:sp modelId="{3FDD5D21-8196-4E35-B7B1-18315207DE11}">
      <dsp:nvSpPr>
        <dsp:cNvPr id="0" name=""/>
        <dsp:cNvSpPr/>
      </dsp:nvSpPr>
      <dsp:spPr>
        <a:xfrm>
          <a:off x="10722612" y="70149"/>
          <a:ext cx="1206965" cy="7248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475 039,7</a:t>
          </a:r>
        </a:p>
      </dsp:txBody>
      <dsp:txXfrm>
        <a:off x="10743843" y="91380"/>
        <a:ext cx="1164503" cy="6824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93417-A24E-45F4-93CC-0135AF151746}">
      <dsp:nvSpPr>
        <dsp:cNvPr id="0" name=""/>
        <dsp:cNvSpPr/>
      </dsp:nvSpPr>
      <dsp:spPr>
        <a:xfrm>
          <a:off x="0" y="96424"/>
          <a:ext cx="6538117" cy="7196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72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средства на </a:t>
          </a:r>
          <a:r>
            <a:rPr lang="ru-RU" sz="1800" b="1" kern="1200" dirty="0" err="1" smtClean="0"/>
            <a:t>фин.обеспечение</a:t>
          </a:r>
          <a:r>
            <a:rPr lang="ru-RU" sz="1800" b="1" kern="1200" dirty="0" smtClean="0"/>
            <a:t> мероприятий по приобретению и ремонту медоборудования</a:t>
          </a:r>
          <a:endParaRPr lang="ru-RU" sz="1800" kern="1200" dirty="0"/>
        </a:p>
      </dsp:txBody>
      <dsp:txXfrm>
        <a:off x="21078" y="117502"/>
        <a:ext cx="6495961" cy="677484"/>
      </dsp:txXfrm>
    </dsp:sp>
    <dsp:sp modelId="{2D7B3FA3-8140-404C-BFC3-AD400BDB0BE8}">
      <dsp:nvSpPr>
        <dsp:cNvPr id="0" name=""/>
        <dsp:cNvSpPr/>
      </dsp:nvSpPr>
      <dsp:spPr>
        <a:xfrm rot="21562164">
          <a:off x="6649807" y="269150"/>
          <a:ext cx="236810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649809" y="328973"/>
        <a:ext cx="165767" cy="178297"/>
      </dsp:txXfrm>
    </dsp:sp>
    <dsp:sp modelId="{AA3E0DB0-3310-4081-847E-7C86F94B1B67}">
      <dsp:nvSpPr>
        <dsp:cNvPr id="0" name=""/>
        <dsp:cNvSpPr/>
      </dsp:nvSpPr>
      <dsp:spPr>
        <a:xfrm>
          <a:off x="6984903" y="48212"/>
          <a:ext cx="1328980" cy="7196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0,0</a:t>
          </a:r>
          <a:endParaRPr lang="ru-RU" sz="1800" kern="1200" dirty="0"/>
        </a:p>
      </dsp:txBody>
      <dsp:txXfrm>
        <a:off x="7005981" y="69290"/>
        <a:ext cx="1286824" cy="677484"/>
      </dsp:txXfrm>
    </dsp:sp>
    <dsp:sp modelId="{A6526DC3-CE47-4CF0-AF5C-57D9592DC055}">
      <dsp:nvSpPr>
        <dsp:cNvPr id="0" name=""/>
        <dsp:cNvSpPr/>
      </dsp:nvSpPr>
      <dsp:spPr>
        <a:xfrm>
          <a:off x="8443668" y="259451"/>
          <a:ext cx="275141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59200"/>
            <a:satOff val="5638"/>
            <a:lumOff val="104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8443668" y="318883"/>
        <a:ext cx="192599" cy="178297"/>
      </dsp:txXfrm>
    </dsp:sp>
    <dsp:sp modelId="{4FA4B8B1-C1E2-478A-B1CA-09F16F5262C7}">
      <dsp:nvSpPr>
        <dsp:cNvPr id="0" name=""/>
        <dsp:cNvSpPr/>
      </dsp:nvSpPr>
      <dsp:spPr>
        <a:xfrm>
          <a:off x="8833020" y="48212"/>
          <a:ext cx="1420753" cy="7196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+ 18 071,9</a:t>
          </a:r>
        </a:p>
      </dsp:txBody>
      <dsp:txXfrm>
        <a:off x="8854098" y="69290"/>
        <a:ext cx="1378597" cy="677484"/>
      </dsp:txXfrm>
    </dsp:sp>
    <dsp:sp modelId="{332004B9-54C0-4043-8A3C-16D1E9544F33}">
      <dsp:nvSpPr>
        <dsp:cNvPr id="0" name=""/>
        <dsp:cNvSpPr/>
      </dsp:nvSpPr>
      <dsp:spPr>
        <a:xfrm>
          <a:off x="10450609" y="248492"/>
          <a:ext cx="254024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18400"/>
            <a:satOff val="11276"/>
            <a:lumOff val="208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450609" y="307924"/>
        <a:ext cx="177817" cy="178297"/>
      </dsp:txXfrm>
    </dsp:sp>
    <dsp:sp modelId="{3FDD5D21-8196-4E35-B7B1-18315207DE11}">
      <dsp:nvSpPr>
        <dsp:cNvPr id="0" name=""/>
        <dsp:cNvSpPr/>
      </dsp:nvSpPr>
      <dsp:spPr>
        <a:xfrm>
          <a:off x="10733065" y="48212"/>
          <a:ext cx="1198229" cy="7196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18 071,9</a:t>
          </a:r>
        </a:p>
      </dsp:txBody>
      <dsp:txXfrm>
        <a:off x="10754143" y="69290"/>
        <a:ext cx="1156073" cy="6774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93417-A24E-45F4-93CC-0135AF151746}">
      <dsp:nvSpPr>
        <dsp:cNvPr id="0" name=""/>
        <dsp:cNvSpPr/>
      </dsp:nvSpPr>
      <dsp:spPr>
        <a:xfrm>
          <a:off x="7337" y="99056"/>
          <a:ext cx="6538117" cy="71964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72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МБТ от территориальных фондов ОМС </a:t>
          </a:r>
          <a:endParaRPr lang="ru-RU" sz="1800" kern="1200" dirty="0"/>
        </a:p>
      </dsp:txBody>
      <dsp:txXfrm>
        <a:off x="28415" y="120134"/>
        <a:ext cx="6495961" cy="677484"/>
      </dsp:txXfrm>
    </dsp:sp>
    <dsp:sp modelId="{2D7B3FA3-8140-404C-BFC3-AD400BDB0BE8}">
      <dsp:nvSpPr>
        <dsp:cNvPr id="0" name=""/>
        <dsp:cNvSpPr/>
      </dsp:nvSpPr>
      <dsp:spPr>
        <a:xfrm>
          <a:off x="6655317" y="310296"/>
          <a:ext cx="232907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655317" y="369728"/>
        <a:ext cx="163035" cy="178297"/>
      </dsp:txXfrm>
    </dsp:sp>
    <dsp:sp modelId="{AA3E0DB0-3310-4081-847E-7C86F94B1B67}">
      <dsp:nvSpPr>
        <dsp:cNvPr id="0" name=""/>
        <dsp:cNvSpPr/>
      </dsp:nvSpPr>
      <dsp:spPr>
        <a:xfrm>
          <a:off x="6984903" y="99056"/>
          <a:ext cx="1328980" cy="71964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60688"/>
            <a:satOff val="13592"/>
            <a:lumOff val="16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0,0</a:t>
          </a:r>
          <a:endParaRPr lang="ru-RU" sz="1800" kern="1200" dirty="0"/>
        </a:p>
      </dsp:txBody>
      <dsp:txXfrm>
        <a:off x="7005981" y="120134"/>
        <a:ext cx="1286824" cy="677484"/>
      </dsp:txXfrm>
    </dsp:sp>
    <dsp:sp modelId="{A6526DC3-CE47-4CF0-AF5C-57D9592DC055}">
      <dsp:nvSpPr>
        <dsp:cNvPr id="0" name=""/>
        <dsp:cNvSpPr/>
      </dsp:nvSpPr>
      <dsp:spPr>
        <a:xfrm>
          <a:off x="8443668" y="310296"/>
          <a:ext cx="275141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87107"/>
            <a:satOff val="2316"/>
            <a:lumOff val="122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8443668" y="369728"/>
        <a:ext cx="192599" cy="178297"/>
      </dsp:txXfrm>
    </dsp:sp>
    <dsp:sp modelId="{4FA4B8B1-C1E2-478A-B1CA-09F16F5262C7}">
      <dsp:nvSpPr>
        <dsp:cNvPr id="0" name=""/>
        <dsp:cNvSpPr/>
      </dsp:nvSpPr>
      <dsp:spPr>
        <a:xfrm>
          <a:off x="8833020" y="99056"/>
          <a:ext cx="1420753" cy="71964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21375"/>
            <a:satOff val="27185"/>
            <a:lumOff val="33588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+ 47 352,1</a:t>
          </a:r>
        </a:p>
      </dsp:txBody>
      <dsp:txXfrm>
        <a:off x="8854098" y="120134"/>
        <a:ext cx="1378597" cy="677484"/>
      </dsp:txXfrm>
    </dsp:sp>
    <dsp:sp modelId="{332004B9-54C0-4043-8A3C-16D1E9544F33}">
      <dsp:nvSpPr>
        <dsp:cNvPr id="0" name=""/>
        <dsp:cNvSpPr/>
      </dsp:nvSpPr>
      <dsp:spPr>
        <a:xfrm>
          <a:off x="10455905" y="311238"/>
          <a:ext cx="254024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87107"/>
            <a:satOff val="2316"/>
            <a:lumOff val="122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455905" y="370670"/>
        <a:ext cx="177817" cy="178297"/>
      </dsp:txXfrm>
    </dsp:sp>
    <dsp:sp modelId="{3FDD5D21-8196-4E35-B7B1-18315207DE11}">
      <dsp:nvSpPr>
        <dsp:cNvPr id="0" name=""/>
        <dsp:cNvSpPr/>
      </dsp:nvSpPr>
      <dsp:spPr>
        <a:xfrm>
          <a:off x="10733065" y="99056"/>
          <a:ext cx="1198229" cy="71964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60688"/>
            <a:satOff val="13592"/>
            <a:lumOff val="16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47 352,1</a:t>
          </a:r>
        </a:p>
      </dsp:txBody>
      <dsp:txXfrm>
        <a:off x="10754143" y="120134"/>
        <a:ext cx="1156073" cy="6774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93417-A24E-45F4-93CC-0135AF151746}">
      <dsp:nvSpPr>
        <dsp:cNvPr id="0" name=""/>
        <dsp:cNvSpPr/>
      </dsp:nvSpPr>
      <dsp:spPr>
        <a:xfrm>
          <a:off x="5827" y="0"/>
          <a:ext cx="6538117" cy="7712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72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МБТ для </a:t>
          </a:r>
          <a:r>
            <a:rPr lang="ru-RU" sz="1800" b="1" kern="1200" dirty="0" err="1" smtClean="0"/>
            <a:t>софинансирования</a:t>
          </a:r>
          <a:r>
            <a:rPr lang="ru-RU" sz="1800" b="1" kern="1200" dirty="0" smtClean="0"/>
            <a:t> расходов медицинских организаций по оплате труда врачей и среднего медицинского  персонала</a:t>
          </a:r>
          <a:endParaRPr lang="ru-RU" sz="1800" kern="1200" dirty="0"/>
        </a:p>
      </dsp:txBody>
      <dsp:txXfrm>
        <a:off x="28418" y="22591"/>
        <a:ext cx="6492935" cy="726115"/>
      </dsp:txXfrm>
    </dsp:sp>
    <dsp:sp modelId="{2D7B3FA3-8140-404C-BFC3-AD400BDB0BE8}">
      <dsp:nvSpPr>
        <dsp:cNvPr id="0" name=""/>
        <dsp:cNvSpPr/>
      </dsp:nvSpPr>
      <dsp:spPr>
        <a:xfrm>
          <a:off x="6654185" y="237067"/>
          <a:ext cx="233707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654185" y="296499"/>
        <a:ext cx="163595" cy="178297"/>
      </dsp:txXfrm>
    </dsp:sp>
    <dsp:sp modelId="{AA3E0DB0-3310-4081-847E-7C86F94B1B67}">
      <dsp:nvSpPr>
        <dsp:cNvPr id="0" name=""/>
        <dsp:cNvSpPr/>
      </dsp:nvSpPr>
      <dsp:spPr>
        <a:xfrm>
          <a:off x="6984903" y="0"/>
          <a:ext cx="1328980" cy="7712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0,0</a:t>
          </a:r>
          <a:endParaRPr lang="ru-RU" sz="1800" kern="1200" dirty="0"/>
        </a:p>
      </dsp:txBody>
      <dsp:txXfrm>
        <a:off x="7007494" y="22591"/>
        <a:ext cx="1283798" cy="726115"/>
      </dsp:txXfrm>
    </dsp:sp>
    <dsp:sp modelId="{A6526DC3-CE47-4CF0-AF5C-57D9592DC055}">
      <dsp:nvSpPr>
        <dsp:cNvPr id="0" name=""/>
        <dsp:cNvSpPr/>
      </dsp:nvSpPr>
      <dsp:spPr>
        <a:xfrm>
          <a:off x="8443668" y="237067"/>
          <a:ext cx="275141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8443668" y="296499"/>
        <a:ext cx="192599" cy="178297"/>
      </dsp:txXfrm>
    </dsp:sp>
    <dsp:sp modelId="{4FA4B8B1-C1E2-478A-B1CA-09F16F5262C7}">
      <dsp:nvSpPr>
        <dsp:cNvPr id="0" name=""/>
        <dsp:cNvSpPr/>
      </dsp:nvSpPr>
      <dsp:spPr>
        <a:xfrm>
          <a:off x="8833020" y="0"/>
          <a:ext cx="1420753" cy="7712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+ </a:t>
          </a:r>
          <a:r>
            <a:rPr lang="en-US" sz="2000" kern="1200" dirty="0" smtClean="0"/>
            <a:t>4 001</a:t>
          </a:r>
          <a:r>
            <a:rPr lang="ru-RU" sz="2000" kern="1200" dirty="0" smtClean="0"/>
            <a:t>,</a:t>
          </a:r>
          <a:r>
            <a:rPr lang="en-US" sz="2000" kern="1200" dirty="0" smtClean="0"/>
            <a:t>2</a:t>
          </a:r>
          <a:endParaRPr lang="ru-RU" sz="2000" kern="1200" dirty="0" smtClean="0"/>
        </a:p>
      </dsp:txBody>
      <dsp:txXfrm>
        <a:off x="8855611" y="22591"/>
        <a:ext cx="1375571" cy="726115"/>
      </dsp:txXfrm>
    </dsp:sp>
    <dsp:sp modelId="{332004B9-54C0-4043-8A3C-16D1E9544F33}">
      <dsp:nvSpPr>
        <dsp:cNvPr id="0" name=""/>
        <dsp:cNvSpPr/>
      </dsp:nvSpPr>
      <dsp:spPr>
        <a:xfrm>
          <a:off x="10462505" y="237067"/>
          <a:ext cx="254024" cy="29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462505" y="296499"/>
        <a:ext cx="177817" cy="178297"/>
      </dsp:txXfrm>
    </dsp:sp>
    <dsp:sp modelId="{3FDD5D21-8196-4E35-B7B1-18315207DE11}">
      <dsp:nvSpPr>
        <dsp:cNvPr id="0" name=""/>
        <dsp:cNvSpPr/>
      </dsp:nvSpPr>
      <dsp:spPr>
        <a:xfrm>
          <a:off x="10733065" y="0"/>
          <a:ext cx="1198229" cy="7712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4 001</a:t>
          </a:r>
          <a:r>
            <a:rPr lang="ru-RU" sz="1900" b="1" kern="1200" dirty="0" smtClean="0"/>
            <a:t>,</a:t>
          </a:r>
          <a:r>
            <a:rPr lang="en-US" sz="1900" b="1" kern="1200" dirty="0" smtClean="0"/>
            <a:t>2</a:t>
          </a:r>
          <a:endParaRPr lang="ru-RU" sz="1900" b="1" kern="1200" dirty="0" smtClean="0"/>
        </a:p>
      </dsp:txBody>
      <dsp:txXfrm>
        <a:off x="10755656" y="22591"/>
        <a:ext cx="1153047" cy="726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0.22415</cdr:x>
      <cdr:y>0.20053</cdr:y>
    </cdr:from>
    <cdr:to>
      <cdr:x>0.39894</cdr:x>
      <cdr:y>0.3586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199" y="1204520"/>
          <a:ext cx="1965193" cy="949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ФГУ (676,2)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За счет бюджета Федерального фонда ОМС</a:t>
          </a:r>
          <a:endParaRPr lang="ru-RU" sz="1400" b="1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0.54872</cdr:x>
      <cdr:y>0.14171</cdr:y>
    </cdr:from>
    <cdr:to>
      <cdr:x>0.72351</cdr:x>
      <cdr:y>0.25736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69359" y="851178"/>
          <a:ext cx="1965192" cy="694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ФГУ (663,5)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За счет бюджета Федерального фонда ОМС</a:t>
          </a:r>
          <a:endParaRPr lang="ru-RU" sz="1400" b="1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0.40597</cdr:x>
      <cdr:y>0.43343</cdr:y>
    </cdr:from>
    <cdr:to>
      <cdr:x>0.48394</cdr:x>
      <cdr:y>0.4917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64375" y="2603408"/>
          <a:ext cx="876667" cy="35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779,3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0.72942</cdr:x>
      <cdr:y>0.36909</cdr:y>
    </cdr:from>
    <cdr:to>
      <cdr:x>0.80681</cdr:x>
      <cdr:y>0.42736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01011" y="2216958"/>
          <a:ext cx="870043" cy="350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937,6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0.07875</cdr:x>
      <cdr:y>0.4548</cdr:y>
    </cdr:from>
    <cdr:to>
      <cdr:x>0.15673</cdr:x>
      <cdr:y>0.51307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85428" y="2731810"/>
          <a:ext cx="876667" cy="35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717,5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0.84032</cdr:x>
      <cdr:y>0.13346</cdr:y>
    </cdr:from>
    <cdr:to>
      <cdr:x>1</cdr:x>
      <cdr:y>0.13346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H="1">
          <a:off x="3078230" y="721604"/>
          <a:ext cx="584934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3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0.67171</cdr:x>
      <cdr:y>0.26513</cdr:y>
    </cdr:from>
    <cdr:to>
      <cdr:x>0.91331</cdr:x>
      <cdr:y>0.91745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596371" y="1449723"/>
          <a:ext cx="933860" cy="3566878"/>
        </a:xfrm>
        <a:prstGeom xmlns:a="http://schemas.openxmlformats.org/drawingml/2006/main" prst="rect">
          <a:avLst/>
        </a:prstGeom>
        <a:pattFill xmlns:a="http://schemas.openxmlformats.org/drawingml/2006/main" prst="dkDnDiag">
          <a:fgClr>
            <a:srgbClr val="FC917A"/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0.21893</cdr:x>
      <cdr:y>0.2851</cdr:y>
    </cdr:from>
    <cdr:to>
      <cdr:x>0.46371</cdr:x>
      <cdr:y>0.91303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846233" y="1558933"/>
          <a:ext cx="946152" cy="3433499"/>
        </a:xfrm>
        <a:prstGeom xmlns:a="http://schemas.openxmlformats.org/drawingml/2006/main" prst="rect">
          <a:avLst/>
        </a:prstGeom>
        <a:pattFill xmlns:a="http://schemas.openxmlformats.org/drawingml/2006/main" prst="dkDnDiag">
          <a:fgClr>
            <a:srgbClr val="4896C8"/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0.67544</cdr:x>
      <cdr:y>0.20993</cdr:y>
    </cdr:from>
    <cdr:to>
      <cdr:x>0.92992</cdr:x>
      <cdr:y>0.26274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10798" y="1147872"/>
          <a:ext cx="983633" cy="288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25 426,0</a:t>
          </a:r>
          <a:endParaRPr lang="ru-RU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0.37854</cdr:x>
      <cdr:y>0.4606</cdr:y>
    </cdr:from>
    <cdr:to>
      <cdr:x>0.65349</cdr:x>
      <cdr:y>0.60564</cdr:y>
    </cdr:to>
    <cdr:sp macro="" textlink="">
      <cdr:nvSpPr>
        <cdr:cNvPr id="2" name="TextBox 66"/>
        <cdr:cNvSpPr txBox="1"/>
      </cdr:nvSpPr>
      <cdr:spPr>
        <a:xfrm xmlns:a="http://schemas.openxmlformats.org/drawingml/2006/main">
          <a:off x="1430128" y="2590080"/>
          <a:ext cx="1038759" cy="8156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900" b="1" dirty="0" smtClean="0">
              <a:solidFill>
                <a:srgbClr val="C00000"/>
              </a:solidFill>
            </a:rPr>
            <a:t>+484,6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</a:rPr>
            <a:t>на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</a:rPr>
            <a:t>ТП ОМС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7CE47DE-40BD-4975-97F9-C89B1A753FC4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489D810-BC90-4151-86D1-8702A1ED59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84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1543" cy="341064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0C7EE61-A767-4DFB-A8AC-7C0135D54015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1543" cy="341064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977D064-C654-4FFB-AA75-3955FECEE2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84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CABC9-5DC8-4C83-B19D-4D8D9A5B7AA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0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37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11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54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6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87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68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31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09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04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32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8D30-BF89-4126-AF2D-E19D28E45A5E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37C4-816D-43A0-B55D-A7BF27BA36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6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chart" Target="../charts/chart17.xml"/><Relationship Id="rId5" Type="http://schemas.openxmlformats.org/officeDocument/2006/relationships/diagramColors" Target="../diagrams/colors4.xml"/><Relationship Id="rId10" Type="http://schemas.openxmlformats.org/officeDocument/2006/relationships/chart" Target="../charts/chart1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33" Type="http://schemas.microsoft.com/office/2007/relationships/diagramDrawing" Target="../diagrams/drawing11.xml"/><Relationship Id="rId2" Type="http://schemas.openxmlformats.org/officeDocument/2006/relationships/image" Target="../media/image5.jpeg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29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32" Type="http://schemas.openxmlformats.org/officeDocument/2006/relationships/diagramColors" Target="../diagrams/colors11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28" Type="http://schemas.openxmlformats.org/officeDocument/2006/relationships/image" Target="../media/image23.png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31" Type="http://schemas.openxmlformats.org/officeDocument/2006/relationships/diagramQuickStyle" Target="../diagrams/quickStyle11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Relationship Id="rId30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8.png"/><Relationship Id="rId7" Type="http://schemas.openxmlformats.org/officeDocument/2006/relationships/chart" Target="../charts/chart3.xml"/><Relationship Id="rId12" Type="http://schemas.openxmlformats.org/officeDocument/2006/relationships/chart" Target="../charts/chart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chart" Target="../charts/chart7.xml"/><Relationship Id="rId5" Type="http://schemas.openxmlformats.org/officeDocument/2006/relationships/image" Target="../media/image20.png"/><Relationship Id="rId10" Type="http://schemas.openxmlformats.org/officeDocument/2006/relationships/chart" Target="../charts/chart6.xml"/><Relationship Id="rId4" Type="http://schemas.openxmlformats.org/officeDocument/2006/relationships/image" Target="../media/image19.png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chart" Target="../charts/chart14.xml"/><Relationship Id="rId5" Type="http://schemas.openxmlformats.org/officeDocument/2006/relationships/diagramQuickStyle" Target="../diagrams/quickStyle3.xml"/><Relationship Id="rId10" Type="http://schemas.openxmlformats.org/officeDocument/2006/relationships/chart" Target="../charts/chart13.xml"/><Relationship Id="rId4" Type="http://schemas.openxmlformats.org/officeDocument/2006/relationships/diagramLayout" Target="../diagrams/layout3.xml"/><Relationship Id="rId9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6798" cy="6872235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8103" y="3858470"/>
            <a:ext cx="12082463" cy="121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ru-RU" sz="35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Об </a:t>
            </a:r>
            <a:r>
              <a:rPr lang="ru-RU" sz="3600" b="1" dirty="0" smtClean="0">
                <a:solidFill>
                  <a:srgbClr val="C00000"/>
                </a:solidFill>
              </a:rPr>
              <a:t>исполнении </a:t>
            </a:r>
            <a:r>
              <a:rPr lang="ru-RU" sz="3600" b="1" dirty="0">
                <a:solidFill>
                  <a:srgbClr val="C00000"/>
                </a:solidFill>
              </a:rPr>
              <a:t>бюджета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b="1" smtClean="0">
                <a:solidFill>
                  <a:srgbClr val="C00000"/>
                </a:solidFill>
              </a:rPr>
              <a:t>ТФОМС Томской </a:t>
            </a:r>
            <a:r>
              <a:rPr lang="ru-RU" sz="3600" b="1" dirty="0" smtClean="0">
                <a:solidFill>
                  <a:srgbClr val="C00000"/>
                </a:solidFill>
              </a:rPr>
              <a:t>области за 2023 год</a:t>
            </a:r>
            <a:endParaRPr lang="ru-RU" altLang="ru-RU" sz="35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1844673" y="5626189"/>
            <a:ext cx="8569325" cy="88537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8306B"/>
                </a:solidFill>
                <a:cs typeface="Arial" panose="020B0604020202020204" pitchFamily="34" charset="0"/>
              </a:rPr>
              <a:t>И.о. директора ТФОМС Томской области</a:t>
            </a:r>
            <a:endParaRPr lang="en-US" altLang="ru-RU" b="1" dirty="0" smtClean="0">
              <a:solidFill>
                <a:srgbClr val="08306B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8306B"/>
                </a:solidFill>
                <a:cs typeface="Arial" panose="020B0604020202020204" pitchFamily="34" charset="0"/>
              </a:rPr>
              <a:t>СТАРКОВА</a:t>
            </a:r>
            <a:r>
              <a:rPr lang="en-US" altLang="ru-RU" b="1" dirty="0" smtClean="0">
                <a:solidFill>
                  <a:srgbClr val="08306B"/>
                </a:solidFill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08306B"/>
                </a:solidFill>
                <a:cs typeface="Arial" panose="020B0604020202020204" pitchFamily="34" charset="0"/>
              </a:rPr>
              <a:t>Светлана Николаевна</a:t>
            </a:r>
            <a:endParaRPr lang="ru-RU" altLang="ru-RU" b="1" dirty="0" smtClean="0">
              <a:solidFill>
                <a:srgbClr val="08306B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41606" y="3580050"/>
            <a:ext cx="5995894" cy="30651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70584" y="128424"/>
            <a:ext cx="3985845" cy="483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08519C"/>
                </a:solidFill>
              </a:rPr>
              <a:t>ДНЕВНОЙ СТАЦИОНАР</a:t>
            </a:r>
            <a:endParaRPr lang="ru-RU" sz="2400" b="1" dirty="0">
              <a:solidFill>
                <a:srgbClr val="08519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7613298"/>
              </p:ext>
            </p:extLst>
          </p:nvPr>
        </p:nvGraphicFramePr>
        <p:xfrm>
          <a:off x="284095" y="809313"/>
          <a:ext cx="5490438" cy="165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6000750" y="1406529"/>
            <a:ext cx="19050" cy="504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620550" y="755445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199756"/>
              </p:ext>
            </p:extLst>
          </p:nvPr>
        </p:nvGraphicFramePr>
        <p:xfrm>
          <a:off x="-43508" y="1943101"/>
          <a:ext cx="6145644" cy="507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447372" y="4134295"/>
            <a:ext cx="35731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9 090 случаев (+7%)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онкологических заболеваний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>
                <a:solidFill>
                  <a:schemeClr val="accent6"/>
                </a:solidFill>
              </a:rPr>
              <a:t>1 </a:t>
            </a:r>
            <a:r>
              <a:rPr lang="ru-RU" sz="2400" b="1" dirty="0" smtClean="0">
                <a:solidFill>
                  <a:schemeClr val="accent6"/>
                </a:solidFill>
              </a:rPr>
              <a:t>365,7 </a:t>
            </a:r>
            <a:r>
              <a:rPr lang="ru-RU" sz="2400" b="1" dirty="0">
                <a:solidFill>
                  <a:schemeClr val="accent6"/>
                </a:solidFill>
              </a:rPr>
              <a:t>млн. </a:t>
            </a:r>
            <a:r>
              <a:rPr lang="ru-RU" sz="2400" b="1" dirty="0" smtClean="0">
                <a:solidFill>
                  <a:schemeClr val="accent6"/>
                </a:solidFill>
              </a:rPr>
              <a:t>рублей (+29%)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47" y="3984313"/>
            <a:ext cx="2076327" cy="207632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019800" y="197710"/>
            <a:ext cx="5680587" cy="4082888"/>
            <a:chOff x="6276028" y="1332255"/>
            <a:chExt cx="5424359" cy="1895475"/>
          </a:xfrm>
        </p:grpSpPr>
        <p:graphicFrame>
          <p:nvGraphicFramePr>
            <p:cNvPr id="20" name="Диаграмма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7256035"/>
                </p:ext>
              </p:extLst>
            </p:nvPr>
          </p:nvGraphicFramePr>
          <p:xfrm>
            <a:off x="8423787" y="1332255"/>
            <a:ext cx="3276600" cy="1895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1" name="Диаграмма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6267400"/>
                </p:ext>
              </p:extLst>
            </p:nvPr>
          </p:nvGraphicFramePr>
          <p:xfrm>
            <a:off x="6276028" y="1347552"/>
            <a:ext cx="3276600" cy="1864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726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646030" y="328156"/>
            <a:ext cx="437113" cy="6151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520" y="339686"/>
            <a:ext cx="11273971" cy="612542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-4194094" y="-1704539"/>
            <a:ext cx="12484100" cy="751927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339686"/>
            <a:ext cx="11642444" cy="676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8519C"/>
                </a:solidFill>
              </a:rPr>
              <a:t>РАСХОДЫ НА СОФИНАНСИРОВАНИЕ  МЕДИЦИНСКИХ ОРГАНИЗАЦИЙ НА ОПЛАТУ ТРУДА ВРАЧЕЙ И СРЕДНЕГО МЕДИЦИНСКОГО ПЕРСОНАЛА ЗА СЧЕТ НОРМИРОВАННОГО СТРАХОВОГО ЗАПАСА </a:t>
            </a:r>
            <a:r>
              <a:rPr lang="ru-RU" sz="2000" b="1" dirty="0" smtClean="0">
                <a:solidFill>
                  <a:srgbClr val="08519C"/>
                </a:solidFill>
              </a:rPr>
              <a:t>(млн. руб.)</a:t>
            </a:r>
            <a:endParaRPr lang="ru-RU" sz="2000" b="1" dirty="0">
              <a:solidFill>
                <a:srgbClr val="08519C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196139" y="1088318"/>
            <a:ext cx="5400000" cy="11284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592842"/>
              </p:ext>
            </p:extLst>
          </p:nvPr>
        </p:nvGraphicFramePr>
        <p:xfrm>
          <a:off x="209005" y="1570705"/>
          <a:ext cx="6182165" cy="330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555561428"/>
              </p:ext>
            </p:extLst>
          </p:nvPr>
        </p:nvGraphicFramePr>
        <p:xfrm>
          <a:off x="365760" y="1099602"/>
          <a:ext cx="5670016" cy="447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4025322825"/>
              </p:ext>
            </p:extLst>
          </p:nvPr>
        </p:nvGraphicFramePr>
        <p:xfrm>
          <a:off x="6035775" y="1088318"/>
          <a:ext cx="5926926" cy="45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82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Выноска 1 (с границей) 131"/>
          <p:cNvSpPr/>
          <p:nvPr/>
        </p:nvSpPr>
        <p:spPr>
          <a:xfrm>
            <a:off x="9246204" y="1070213"/>
            <a:ext cx="2945796" cy="1884944"/>
          </a:xfrm>
          <a:prstGeom prst="accentCallout1">
            <a:avLst>
              <a:gd name="adj1" fmla="val 22920"/>
              <a:gd name="adj2" fmla="val -2904"/>
              <a:gd name="adj3" fmla="val 62302"/>
              <a:gd name="adj4" fmla="val -52949"/>
            </a:avLst>
          </a:prstGeom>
          <a:solidFill>
            <a:srgbClr val="FFEEEB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0,9 </a:t>
            </a:r>
            <a:r>
              <a:rPr lang="ru-RU" sz="1400" dirty="0">
                <a:solidFill>
                  <a:schemeClr val="tx1"/>
                </a:solidFill>
              </a:rPr>
              <a:t>– ОГАУЗ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</a:rPr>
              <a:t>Кривошеинская</a:t>
            </a:r>
            <a:r>
              <a:rPr lang="ru-RU" sz="1400" dirty="0" smtClean="0">
                <a:solidFill>
                  <a:schemeClr val="tx1"/>
                </a:solidFill>
              </a:rPr>
              <a:t> РБ» </a:t>
            </a:r>
          </a:p>
          <a:p>
            <a:r>
              <a:rPr lang="ru-RU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маммограф</a:t>
            </a:r>
            <a:r>
              <a:rPr lang="ru-RU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  <a:endParaRPr lang="ru-RU" sz="14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1,2 </a:t>
            </a:r>
            <a:r>
              <a:rPr lang="ru-RU" sz="1400" dirty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solidFill>
                  <a:schemeClr val="tx1"/>
                </a:solidFill>
              </a:rPr>
              <a:t>ОГАУЗ «Больница № 2» (</a:t>
            </a:r>
            <a:r>
              <a:rPr lang="ru-RU" sz="1400" dirty="0" err="1" smtClean="0">
                <a:solidFill>
                  <a:schemeClr val="tx1"/>
                </a:solidFill>
              </a:rPr>
              <a:t>маммограф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9896" y="253356"/>
            <a:ext cx="11379986" cy="676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solidFill>
                  <a:srgbClr val="1967AD"/>
                </a:solidFill>
              </a:rPr>
              <a:t>РАСХОДЫ СРЕДСТВ НОРМИРОВАННОГО СТРАХОВОГО ЗАПАСА </a:t>
            </a:r>
          </a:p>
          <a:p>
            <a:pPr algn="r"/>
            <a:r>
              <a:rPr lang="ru-RU" sz="2200" b="1" dirty="0" smtClean="0">
                <a:solidFill>
                  <a:srgbClr val="1967AD"/>
                </a:solidFill>
              </a:rPr>
              <a:t>НА </a:t>
            </a:r>
            <a:r>
              <a:rPr lang="ru-RU" sz="2200" b="1" dirty="0">
                <a:solidFill>
                  <a:srgbClr val="1967AD"/>
                </a:solidFill>
              </a:rPr>
              <a:t>ОБУЧЕНИЕ, РЕМОНТ И ПРИОБРЕТЕНИЕ </a:t>
            </a:r>
            <a:r>
              <a:rPr lang="ru-RU" sz="2200" b="1" dirty="0" smtClean="0">
                <a:solidFill>
                  <a:srgbClr val="1967AD"/>
                </a:solidFill>
              </a:rPr>
              <a:t>ОБОРУДОВАНИЯ </a:t>
            </a:r>
            <a:r>
              <a:rPr lang="ru-RU" sz="2200" b="1" dirty="0">
                <a:solidFill>
                  <a:srgbClr val="1967AD"/>
                </a:solidFill>
              </a:rPr>
              <a:t>В 20</a:t>
            </a:r>
            <a:r>
              <a:rPr lang="en-US" sz="2200" b="1" dirty="0" smtClean="0">
                <a:solidFill>
                  <a:srgbClr val="1967AD"/>
                </a:solidFill>
              </a:rPr>
              <a:t>2</a:t>
            </a:r>
            <a:r>
              <a:rPr lang="ru-RU" sz="2200" b="1" dirty="0" smtClean="0">
                <a:solidFill>
                  <a:srgbClr val="1967AD"/>
                </a:solidFill>
              </a:rPr>
              <a:t>3</a:t>
            </a:r>
            <a:r>
              <a:rPr lang="en-US" sz="2200" b="1" dirty="0" smtClean="0">
                <a:solidFill>
                  <a:srgbClr val="1967AD"/>
                </a:solidFill>
              </a:rPr>
              <a:t> </a:t>
            </a:r>
            <a:r>
              <a:rPr lang="ru-RU" sz="2200" b="1" dirty="0">
                <a:solidFill>
                  <a:srgbClr val="1967AD"/>
                </a:solidFill>
              </a:rPr>
              <a:t>ГОДУ (МЛН. РУБ.)</a:t>
            </a:r>
          </a:p>
          <a:p>
            <a:pPr algn="r"/>
            <a:endParaRPr lang="ru-RU" sz="2200" b="1" dirty="0">
              <a:solidFill>
                <a:srgbClr val="1967AD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300387" y="843310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111608"/>
            <a:ext cx="437113" cy="615196"/>
          </a:xfrm>
          <a:prstGeom prst="rect">
            <a:avLst/>
          </a:prstGeom>
        </p:spPr>
      </p:pic>
      <p:sp>
        <p:nvSpPr>
          <p:cNvPr id="99" name="Овал 98"/>
          <p:cNvSpPr/>
          <p:nvPr/>
        </p:nvSpPr>
        <p:spPr>
          <a:xfrm flipH="1">
            <a:off x="3700115" y="3817590"/>
            <a:ext cx="540000" cy="5376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 flipH="1">
            <a:off x="4688942" y="5404889"/>
            <a:ext cx="540000" cy="5376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1" name="Группа 110"/>
          <p:cNvGrpSpPr/>
          <p:nvPr/>
        </p:nvGrpSpPr>
        <p:grpSpPr>
          <a:xfrm>
            <a:off x="3892491" y="2184533"/>
            <a:ext cx="670136" cy="537661"/>
            <a:chOff x="3665977" y="2184501"/>
            <a:chExt cx="670136" cy="537661"/>
          </a:xfrm>
        </p:grpSpPr>
        <p:sp>
          <p:nvSpPr>
            <p:cNvPr id="97" name="Овал 96"/>
            <p:cNvSpPr/>
            <p:nvPr/>
          </p:nvSpPr>
          <p:spPr>
            <a:xfrm flipH="1">
              <a:off x="3693983" y="2184501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665977" y="2241683"/>
              <a:ext cx="67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25,9</a:t>
              </a: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660426" y="5473664"/>
            <a:ext cx="67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5,7</a:t>
            </a:r>
          </a:p>
        </p:txBody>
      </p:sp>
      <p:graphicFrame>
        <p:nvGraphicFramePr>
          <p:cNvPr id="123" name="Схема 122"/>
          <p:cNvGraphicFramePr/>
          <p:nvPr>
            <p:extLst>
              <p:ext uri="{D42A27DB-BD31-4B8C-83A1-F6EECF244321}">
                <p14:modId xmlns:p14="http://schemas.microsoft.com/office/powerpoint/2010/main" val="1508079381"/>
              </p:ext>
            </p:extLst>
          </p:nvPr>
        </p:nvGraphicFramePr>
        <p:xfrm>
          <a:off x="293486" y="444267"/>
          <a:ext cx="4837672" cy="676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5" name="Овал 124"/>
          <p:cNvSpPr/>
          <p:nvPr/>
        </p:nvSpPr>
        <p:spPr>
          <a:xfrm>
            <a:off x="4486146" y="1698935"/>
            <a:ext cx="4646976" cy="4288255"/>
          </a:xfrm>
          <a:prstGeom prst="ellipse">
            <a:avLst/>
          </a:prstGeom>
          <a:solidFill>
            <a:srgbClr val="FECFC6"/>
          </a:solidFill>
          <a:ln w="38100" cmpd="dbl">
            <a:solidFill>
              <a:srgbClr val="FC8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ирог 123"/>
          <p:cNvSpPr/>
          <p:nvPr/>
        </p:nvSpPr>
        <p:spPr>
          <a:xfrm>
            <a:off x="4444667" y="1702822"/>
            <a:ext cx="4675755" cy="4378544"/>
          </a:xfrm>
          <a:prstGeom prst="pie">
            <a:avLst/>
          </a:prstGeom>
          <a:solidFill>
            <a:schemeClr val="bg1">
              <a:lumMod val="95000"/>
            </a:schemeClr>
          </a:solidFill>
          <a:ln w="57150" cmpd="dbl">
            <a:solidFill>
              <a:srgbClr val="3B8DB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776254" y="1782826"/>
            <a:ext cx="3121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РЕМОНТ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МЕДИЦИНСКОГО ОБОРУДОВАНИЯ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795618" y="2647710"/>
            <a:ext cx="155093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медицинских </a:t>
            </a:r>
          </a:p>
          <a:p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организации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единицы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56308" y="3392689"/>
            <a:ext cx="2387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ПРИОБРЕТЕНО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МЕДИЦИНСКОГО ОБОРУДОВАНИЯ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39553" y="4232811"/>
            <a:ext cx="227854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7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медицинских </a:t>
            </a:r>
          </a:p>
          <a:p>
            <a:pPr algn="ctr"/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11 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единиц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379291" y="1059560"/>
            <a:ext cx="87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8519C"/>
                </a:solidFill>
                <a:cs typeface="Times New Roman" pitchFamily="18" charset="0"/>
              </a:rPr>
              <a:t>7,8</a:t>
            </a:r>
            <a:r>
              <a:rPr lang="ru-RU" sz="2400" b="1" dirty="0" smtClean="0">
                <a:solidFill>
                  <a:srgbClr val="08519C"/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rgbClr val="08519C"/>
              </a:solidFill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908703" y="1871041"/>
            <a:ext cx="90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8519C"/>
                </a:solidFill>
                <a:cs typeface="Times New Roman" pitchFamily="18" charset="0"/>
              </a:rPr>
              <a:t>6,0</a:t>
            </a:r>
            <a:r>
              <a:rPr lang="ru-RU" sz="2400" b="1" dirty="0" smtClean="0">
                <a:solidFill>
                  <a:srgbClr val="08519C"/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rgbClr val="08519C"/>
              </a:solidFill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625758" y="2733709"/>
            <a:ext cx="109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8519C"/>
                </a:solidFill>
                <a:cs typeface="Times New Roman" pitchFamily="18" charset="0"/>
              </a:rPr>
              <a:t>5,4</a:t>
            </a:r>
            <a:r>
              <a:rPr lang="ru-RU" sz="2400" b="1" dirty="0" smtClean="0">
                <a:solidFill>
                  <a:srgbClr val="08519C"/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rgbClr val="08519C"/>
              </a:solidFill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520361" y="3518539"/>
            <a:ext cx="67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8519C"/>
                </a:solidFill>
                <a:cs typeface="Times New Roman" pitchFamily="18" charset="0"/>
              </a:rPr>
              <a:t>4,6</a:t>
            </a:r>
            <a:r>
              <a:rPr lang="ru-RU" sz="2400" b="1" dirty="0" smtClean="0">
                <a:solidFill>
                  <a:srgbClr val="08519C"/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rgbClr val="08519C"/>
              </a:solidFill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601204" y="4392692"/>
            <a:ext cx="67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8519C"/>
                </a:solidFill>
                <a:cs typeface="Times New Roman" pitchFamily="18" charset="0"/>
              </a:rPr>
              <a:t>4,3</a:t>
            </a:r>
            <a:r>
              <a:rPr lang="ru-RU" sz="2400" b="1" dirty="0" smtClean="0">
                <a:solidFill>
                  <a:srgbClr val="08519C"/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rgbClr val="08519C"/>
              </a:solidFill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28770" y="5209754"/>
            <a:ext cx="67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519C"/>
                </a:solidFill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8519C"/>
                </a:solidFill>
                <a:cs typeface="Times New Roman" pitchFamily="18" charset="0"/>
              </a:rPr>
              <a:t>,3</a:t>
            </a:r>
            <a:r>
              <a:rPr lang="ru-RU" sz="2400" b="1" dirty="0" smtClean="0">
                <a:solidFill>
                  <a:srgbClr val="08519C"/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rgbClr val="08519C"/>
              </a:solidFill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959618" y="2229712"/>
            <a:ext cx="1788354" cy="9541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32,7 млн. руб.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757322" y="2955157"/>
            <a:ext cx="1423319" cy="83099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cs typeface="Times New Roman" pitchFamily="18" charset="0"/>
              </a:rPr>
              <a:t>2,1 </a:t>
            </a:r>
            <a:r>
              <a:rPr lang="ru-RU" sz="2000" b="1" dirty="0" err="1" smtClean="0">
                <a:solidFill>
                  <a:schemeClr val="accent6"/>
                </a:solidFill>
                <a:cs typeface="Times New Roman" pitchFamily="18" charset="0"/>
              </a:rPr>
              <a:t>млн.руб</a:t>
            </a:r>
            <a:r>
              <a:rPr lang="ru-RU" sz="2000" b="1" dirty="0" smtClean="0">
                <a:solidFill>
                  <a:schemeClr val="accent6"/>
                </a:solidFill>
                <a:cs typeface="Times New Roman" pitchFamily="18" charset="0"/>
              </a:rPr>
              <a:t>. </a:t>
            </a:r>
            <a:endParaRPr lang="ru-RU" sz="2000" b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 flipH="1">
            <a:off x="9355430" y="4212772"/>
            <a:ext cx="2617885" cy="2198076"/>
          </a:xfrm>
          <a:prstGeom prst="rect">
            <a:avLst/>
          </a:prstGeom>
          <a:ln w="98425" cmpd="sng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altLang="ru-RU" sz="1600" b="1" dirty="0" smtClean="0">
                <a:solidFill>
                  <a:srgbClr val="1967AD"/>
                </a:solidFill>
                <a:cs typeface="Times New Roman" pitchFamily="18" charset="0"/>
              </a:rPr>
              <a:t>_______________</a:t>
            </a:r>
            <a:endParaRPr lang="ru-RU" altLang="ru-RU" sz="1600" b="1" dirty="0">
              <a:solidFill>
                <a:srgbClr val="1967AD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altLang="ru-RU" b="1" dirty="0" smtClean="0">
                <a:solidFill>
                  <a:srgbClr val="1967AD"/>
                </a:solidFill>
                <a:cs typeface="Times New Roman" pitchFamily="18" charset="0"/>
              </a:rPr>
              <a:t>расходы НСЗ на обучение, ремонт и приобретение оборудования</a:t>
            </a:r>
            <a:endParaRPr lang="ru-RU" altLang="ru-RU" b="1" dirty="0">
              <a:solidFill>
                <a:srgbClr val="1967AD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altLang="ru-RU" sz="2800" b="1" dirty="0" smtClean="0">
                <a:solidFill>
                  <a:srgbClr val="1967AD"/>
                </a:solidFill>
                <a:cs typeface="Times New Roman" pitchFamily="18" charset="0"/>
              </a:rPr>
              <a:t>34,8 </a:t>
            </a:r>
            <a:r>
              <a:rPr lang="ru-RU" altLang="ru-RU" sz="2800" b="1" dirty="0" err="1" smtClean="0">
                <a:solidFill>
                  <a:srgbClr val="1967AD"/>
                </a:solidFill>
                <a:cs typeface="Times New Roman" pitchFamily="18" charset="0"/>
              </a:rPr>
              <a:t>млн.руб</a:t>
            </a:r>
            <a:r>
              <a:rPr lang="ru-RU" altLang="ru-RU" sz="2800" b="1" dirty="0" smtClean="0">
                <a:solidFill>
                  <a:srgbClr val="1967AD"/>
                </a:solidFill>
                <a:cs typeface="Times New Roman" pitchFamily="18" charset="0"/>
              </a:rPr>
              <a:t>.</a:t>
            </a:r>
            <a:endParaRPr lang="en-US" altLang="ru-RU" sz="2800" b="1" dirty="0">
              <a:solidFill>
                <a:srgbClr val="1967AD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985" y="6079169"/>
            <a:ext cx="372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ОГАУЗ «</a:t>
            </a:r>
            <a:r>
              <a:rPr lang="ru-RU" sz="1400" b="1" dirty="0" err="1" smtClean="0">
                <a:solidFill>
                  <a:schemeClr val="bg1"/>
                </a:solidFill>
                <a:cs typeface="Times New Roman" pitchFamily="18" charset="0"/>
              </a:rPr>
              <a:t>Кривошеинская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РБ»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эндоскоп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405365" y="6044372"/>
            <a:ext cx="67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8519C"/>
                </a:solidFill>
                <a:cs typeface="Times New Roman" pitchFamily="18" charset="0"/>
              </a:rPr>
              <a:t>2,0</a:t>
            </a:r>
            <a:r>
              <a:rPr lang="ru-RU" sz="2400" b="1" dirty="0" smtClean="0">
                <a:solidFill>
                  <a:srgbClr val="08519C"/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rgbClr val="08519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6798" cy="6872235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8103" y="3858470"/>
            <a:ext cx="12082463" cy="11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ru-RU" sz="35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 внесении изменений в бюджет </a:t>
            </a:r>
          </a:p>
          <a:p>
            <a:pPr algn="ctr">
              <a:buNone/>
            </a:pPr>
            <a:r>
              <a:rPr lang="ru-RU" altLang="ru-RU" sz="35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ТФОМС Томской </a:t>
            </a:r>
            <a:r>
              <a:rPr lang="ru-RU" altLang="ru-RU" sz="35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области н</a:t>
            </a:r>
            <a:r>
              <a:rPr lang="ru-RU" altLang="ru-RU" sz="35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а 2024 год</a:t>
            </a:r>
            <a:endParaRPr lang="ru-RU" altLang="ru-RU" sz="35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1844673" y="5626189"/>
            <a:ext cx="8569325" cy="88537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b="1" dirty="0" err="1" smtClean="0">
                <a:solidFill>
                  <a:srgbClr val="08306B"/>
                </a:solidFill>
                <a:cs typeface="Arial" panose="020B0604020202020204" pitchFamily="34" charset="0"/>
              </a:rPr>
              <a:t>И.о</a:t>
            </a:r>
            <a:r>
              <a:rPr lang="ru-RU" altLang="ru-RU" b="1" dirty="0" smtClean="0">
                <a:solidFill>
                  <a:srgbClr val="08306B"/>
                </a:solidFill>
                <a:cs typeface="Arial" panose="020B0604020202020204" pitchFamily="34" charset="0"/>
              </a:rPr>
              <a:t>. директора ТФОМС Томской области</a:t>
            </a:r>
            <a:endParaRPr lang="en-US" altLang="ru-RU" b="1" dirty="0" smtClean="0">
              <a:solidFill>
                <a:srgbClr val="08306B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8306B"/>
                </a:solidFill>
                <a:cs typeface="Arial" panose="020B0604020202020204" pitchFamily="34" charset="0"/>
              </a:rPr>
              <a:t>СТАРКОВА</a:t>
            </a:r>
            <a:r>
              <a:rPr lang="en-US" altLang="ru-RU" b="1" dirty="0" smtClean="0">
                <a:solidFill>
                  <a:srgbClr val="08306B"/>
                </a:solidFill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08306B"/>
                </a:solidFill>
                <a:cs typeface="Arial" panose="020B0604020202020204" pitchFamily="34" charset="0"/>
              </a:rPr>
              <a:t>Светлана Николаевна</a:t>
            </a:r>
            <a:endParaRPr lang="ru-RU" altLang="ru-RU" b="1" dirty="0" smtClean="0">
              <a:solidFill>
                <a:srgbClr val="08306B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8877300" y="858203"/>
            <a:ext cx="1625600" cy="5983284"/>
          </a:xfrm>
          <a:prstGeom prst="roundRect">
            <a:avLst>
              <a:gd name="adj" fmla="val 8739"/>
            </a:avLst>
          </a:prstGeom>
          <a:solidFill>
            <a:schemeClr val="bg1">
              <a:alpha val="25000"/>
            </a:schemeClr>
          </a:solidFill>
          <a:ln w="38100">
            <a:solidFill>
              <a:srgbClr val="FEDFD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Поправки</a:t>
            </a:r>
          </a:p>
          <a:p>
            <a:pPr lvl="0" algn="ct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(+/-)</a:t>
            </a:r>
            <a:endParaRPr lang="en-US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1506" y="-17289"/>
            <a:ext cx="596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/>
                </a:solidFill>
              </a:rPr>
              <a:t>ПОПРАВКИ В БЮДЖЕТ ТФОМС (МЛН. РУБ.)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649587" y="-873"/>
            <a:ext cx="437113" cy="61519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6537365" y="666737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/>
          </p:nvPr>
        </p:nvGraphicFramePr>
        <p:xfrm>
          <a:off x="116171" y="1528581"/>
          <a:ext cx="11938633" cy="86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/>
          </p:nvPr>
        </p:nvGraphicFramePr>
        <p:xfrm>
          <a:off x="126364" y="2408830"/>
          <a:ext cx="11938633" cy="81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126364" y="3271805"/>
          <a:ext cx="11938633" cy="917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4" name="Схема 23"/>
          <p:cNvGraphicFramePr/>
          <p:nvPr>
            <p:extLst/>
          </p:nvPr>
        </p:nvGraphicFramePr>
        <p:xfrm>
          <a:off x="126364" y="4181690"/>
          <a:ext cx="11938633" cy="77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" name="Схема 25"/>
          <p:cNvGraphicFramePr/>
          <p:nvPr>
            <p:extLst/>
          </p:nvPr>
        </p:nvGraphicFramePr>
        <p:xfrm>
          <a:off x="100336" y="5083309"/>
          <a:ext cx="11938633" cy="63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2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4" y="4327633"/>
            <a:ext cx="467563" cy="442446"/>
          </a:xfrm>
          <a:prstGeom prst="rect">
            <a:avLst/>
          </a:prstGeom>
          <a:ln>
            <a:noFill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3" y="5167530"/>
            <a:ext cx="495378" cy="468767"/>
          </a:xfrm>
          <a:prstGeom prst="rect">
            <a:avLst/>
          </a:prstGeom>
          <a:ln>
            <a:noFill/>
          </a:ln>
        </p:spPr>
      </p:pic>
      <p:graphicFrame>
        <p:nvGraphicFramePr>
          <p:cNvPr id="34" name="Схема 33"/>
          <p:cNvGraphicFramePr/>
          <p:nvPr>
            <p:extLst/>
          </p:nvPr>
        </p:nvGraphicFramePr>
        <p:xfrm>
          <a:off x="126364" y="5819205"/>
          <a:ext cx="11938633" cy="71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2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3" y="3513119"/>
            <a:ext cx="467563" cy="442446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2" y="2584681"/>
            <a:ext cx="467563" cy="442446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2" y="1754551"/>
            <a:ext cx="467563" cy="442446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" y="5942748"/>
            <a:ext cx="467563" cy="442446"/>
          </a:xfrm>
          <a:prstGeom prst="rect">
            <a:avLst/>
          </a:prstGeom>
          <a:ln>
            <a:noFill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889199" y="689338"/>
            <a:ext cx="4738573" cy="734832"/>
          </a:xfrm>
          <a:prstGeom prst="roundRect">
            <a:avLst>
              <a:gd name="adj" fmla="val 50000"/>
            </a:avLst>
          </a:prstGeom>
          <a:solidFill>
            <a:srgbClr val="E4E4E4">
              <a:alpha val="25000"/>
            </a:srgbClr>
          </a:solidFill>
          <a:ln w="38100">
            <a:solidFill>
              <a:srgbClr val="F8F8F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Остатки на начало года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00800" y="728056"/>
            <a:ext cx="24511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Утверждено </a:t>
            </a:r>
          </a:p>
          <a:p>
            <a:pPr lvl="0" algn="ct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Законом ТО</a:t>
            </a:r>
            <a:endParaRPr lang="ru-RU" sz="17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</a:rPr>
              <a:t> от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27.12.2023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</a:rPr>
              <a:t>№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124-ОЗ</a:t>
            </a:r>
            <a:endParaRPr lang="en-US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584849" y="782432"/>
            <a:ext cx="166672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Уточненный план </a:t>
            </a:r>
          </a:p>
          <a:p>
            <a:pPr lvl="0" algn="ct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на 2024 год</a:t>
            </a:r>
            <a:endParaRPr lang="en-US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6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49071653"/>
              </p:ext>
            </p:extLst>
          </p:nvPr>
        </p:nvGraphicFramePr>
        <p:xfrm>
          <a:off x="0" y="600299"/>
          <a:ext cx="3865315" cy="546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460552" y="981955"/>
            <a:ext cx="1240199" cy="11834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733" y="5585978"/>
            <a:ext cx="2658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Д</a:t>
            </a:r>
            <a:r>
              <a:rPr lang="ru-RU" b="1" dirty="0" smtClean="0">
                <a:ea typeface="Times New Roman" panose="02020603050405020304" pitchFamily="18" charset="0"/>
              </a:rPr>
              <a:t>оходы </a:t>
            </a:r>
            <a:r>
              <a:rPr lang="ru-RU" b="1" dirty="0">
                <a:ea typeface="Times New Roman" panose="02020603050405020304" pitchFamily="18" charset="0"/>
              </a:rPr>
              <a:t>бюджета Фонда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1506" y="33511"/>
            <a:ext cx="596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/>
                </a:solidFill>
              </a:rPr>
              <a:t>ПОПРАВКИ В БЮДЖЕТ ТФОМС ПО ДОХОДАМ </a:t>
            </a:r>
            <a:br>
              <a:rPr lang="ru-RU" sz="2000" b="1" dirty="0" smtClean="0">
                <a:solidFill>
                  <a:schemeClr val="accent6"/>
                </a:solidFill>
              </a:rPr>
            </a:br>
            <a:r>
              <a:rPr lang="ru-RU" sz="2000" b="1" dirty="0" smtClean="0">
                <a:solidFill>
                  <a:schemeClr val="accent6"/>
                </a:solidFill>
              </a:rPr>
              <a:t>В 2024 ГОДУ (МЛН. РУБ.)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6263" y="1189737"/>
            <a:ext cx="4030708" cy="5119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Соединительная линия уступом 45"/>
          <p:cNvCxnSpPr>
            <a:stCxn id="9" idx="7"/>
            <a:endCxn id="24" idx="1"/>
          </p:cNvCxnSpPr>
          <p:nvPr/>
        </p:nvCxnSpPr>
        <p:spPr>
          <a:xfrm rot="5400000" flipH="1" flipV="1">
            <a:off x="5951677" y="-326680"/>
            <a:ext cx="49399" cy="2914497"/>
          </a:xfrm>
          <a:prstGeom prst="bentConnector4">
            <a:avLst>
              <a:gd name="adj1" fmla="val 462762"/>
              <a:gd name="adj2" fmla="val 53116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77016" y="2585332"/>
            <a:ext cx="52840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700" b="1" dirty="0">
                <a:solidFill>
                  <a:srgbClr val="000000"/>
                </a:solidFill>
              </a:rPr>
              <a:t>трансферты </a:t>
            </a:r>
            <a:r>
              <a:rPr lang="ru-RU" sz="1700" b="1" dirty="0" smtClean="0">
                <a:ea typeface="Times New Roman" panose="02020603050405020304" pitchFamily="18" charset="0"/>
              </a:rPr>
              <a:t>на </a:t>
            </a:r>
            <a:r>
              <a:rPr lang="ru-RU" sz="1700" b="1" dirty="0">
                <a:ea typeface="Times New Roman" panose="02020603050405020304" pitchFamily="18" charset="0"/>
              </a:rPr>
              <a:t>стимулирование за выявление </a:t>
            </a:r>
            <a:r>
              <a:rPr lang="ru-RU" sz="1700" b="1" dirty="0" smtClean="0">
                <a:ea typeface="Times New Roman" panose="02020603050405020304" pitchFamily="18" charset="0"/>
              </a:rPr>
              <a:t>онкологии</a:t>
            </a:r>
            <a:endParaRPr lang="ru-RU" sz="17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77016" y="1706425"/>
            <a:ext cx="58076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межбюджетные </a:t>
            </a:r>
            <a:r>
              <a:rPr lang="ru-RU" sz="1700" b="1" dirty="0" smtClean="0"/>
              <a:t>трансферты   на </a:t>
            </a:r>
            <a:r>
              <a:rPr lang="ru-RU" sz="1700" b="1" dirty="0" err="1"/>
              <a:t>софинансирование</a:t>
            </a:r>
            <a:r>
              <a:rPr lang="ru-RU" sz="1700" b="1" dirty="0"/>
              <a:t> расходов медицинских организаций на оплату труда врачей и среднего медицинского </a:t>
            </a:r>
            <a:r>
              <a:rPr lang="ru-RU" sz="1700" b="1" dirty="0" smtClean="0"/>
              <a:t>персонала</a:t>
            </a:r>
            <a:endParaRPr lang="ru-RU" sz="17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433625" y="844258"/>
            <a:ext cx="2272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96,1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млн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руб.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2999519" y="3258796"/>
            <a:ext cx="2841004" cy="785296"/>
          </a:xfrm>
          <a:prstGeom prst="bentConnector3">
            <a:avLst>
              <a:gd name="adj1" fmla="val 99960"/>
            </a:avLst>
          </a:prstGeom>
          <a:ln w="25400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462853" y="5147532"/>
            <a:ext cx="474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возврат </a:t>
            </a:r>
            <a:r>
              <a:rPr lang="ru-RU" b="1" dirty="0" smtClean="0"/>
              <a:t>МБТ в </a:t>
            </a:r>
            <a:r>
              <a:rPr lang="ru-RU" b="1" dirty="0"/>
              <a:t>территориальные фонды ОМС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58817" y="5035766"/>
            <a:ext cx="275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- 3,2 </a:t>
            </a:r>
            <a:r>
              <a:rPr lang="ru-RU" sz="1600" b="1" dirty="0" smtClean="0">
                <a:solidFill>
                  <a:srgbClr val="C00000"/>
                </a:solidFill>
              </a:rPr>
              <a:t>млн. 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cxnSp>
        <p:nvCxnSpPr>
          <p:cNvPr id="78" name="Прямая соединительная линия 77"/>
          <p:cNvCxnSpPr/>
          <p:nvPr/>
        </p:nvCxnSpPr>
        <p:spPr>
          <a:xfrm flipV="1">
            <a:off x="6537365" y="755637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57189" y="1189737"/>
            <a:ext cx="1632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88,2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млн. руб.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33625" y="5639160"/>
            <a:ext cx="6626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Times New Roman" panose="02020603050405020304" pitchFamily="18" charset="0"/>
              </a:rPr>
              <a:t>возврат МБТ + денежных взысканий</a:t>
            </a:r>
            <a:endParaRPr lang="ru-RU" b="1" dirty="0"/>
          </a:p>
          <a:p>
            <a:r>
              <a:rPr lang="ru-RU" b="1" dirty="0" smtClean="0">
                <a:ea typeface="Times New Roman" panose="02020603050405020304" pitchFamily="18" charset="0"/>
              </a:rPr>
              <a:t>за 2022 год и прошлых лет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825986" y="5632674"/>
            <a:ext cx="275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- 4,7 </a:t>
            </a:r>
            <a:r>
              <a:rPr lang="ru-RU" sz="1600" b="1" dirty="0" smtClean="0">
                <a:solidFill>
                  <a:srgbClr val="C00000"/>
                </a:solidFill>
              </a:rPr>
              <a:t>млн. руб.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96299" y="3380691"/>
            <a:ext cx="468213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ea typeface="Times New Roman" panose="02020603050405020304" pitchFamily="18" charset="0"/>
              </a:rPr>
              <a:t>доходы на территориальную </a:t>
            </a:r>
            <a:r>
              <a:rPr lang="ru-RU" sz="1700" b="1" dirty="0" smtClean="0">
                <a:ea typeface="Times New Roman" panose="02020603050405020304" pitchFamily="18" charset="0"/>
              </a:rPr>
              <a:t>программу</a:t>
            </a:r>
            <a:endParaRPr lang="ru-RU" sz="17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986716" y="3259979"/>
            <a:ext cx="179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0,2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млн. руб.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32989" y="2544493"/>
            <a:ext cx="208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0,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млн. руб.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21714" y="1778132"/>
            <a:ext cx="2445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млн. руб.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4720407" y="1501111"/>
            <a:ext cx="7410027" cy="2506053"/>
          </a:xfrm>
          <a:prstGeom prst="wedgeRoundRectCallout">
            <a:avLst>
              <a:gd name="adj1" fmla="val -8495"/>
              <a:gd name="adj2" fmla="val -582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889237" y="4372126"/>
            <a:ext cx="297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+</a:t>
            </a:r>
            <a:r>
              <a:rPr lang="ru-RU" sz="2800" b="1" dirty="0" smtClean="0">
                <a:solidFill>
                  <a:srgbClr val="C00000"/>
                </a:solidFill>
              </a:rPr>
              <a:t>4,1/-4,1 </a:t>
            </a:r>
            <a:r>
              <a:rPr lang="ru-RU" sz="1600" b="1" dirty="0" smtClean="0">
                <a:solidFill>
                  <a:srgbClr val="C00000"/>
                </a:solidFill>
              </a:rPr>
              <a:t>млн. руб.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84774" y="4335688"/>
            <a:ext cx="4741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денежные взыскания + возврат от МО  целевых </a:t>
            </a:r>
            <a:r>
              <a:rPr lang="ru-RU" b="1" dirty="0" smtClean="0"/>
              <a:t>средств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514901" y="3200885"/>
            <a:ext cx="118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+0,2 на ТП ОМС 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8771" y="1870465"/>
            <a:ext cx="981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25 425,8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8352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Прямая соединительная линия 130"/>
          <p:cNvCxnSpPr/>
          <p:nvPr/>
        </p:nvCxnSpPr>
        <p:spPr>
          <a:xfrm flipH="1">
            <a:off x="3564662" y="2342743"/>
            <a:ext cx="405745" cy="33465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 flipV="1">
            <a:off x="3548857" y="2677394"/>
            <a:ext cx="2148453" cy="383292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4362317" y="2701768"/>
            <a:ext cx="1363570" cy="216578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 flipV="1">
            <a:off x="4692052" y="2392087"/>
            <a:ext cx="966477" cy="1380429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85" idx="3"/>
          </p:cNvCxnSpPr>
          <p:nvPr/>
        </p:nvCxnSpPr>
        <p:spPr>
          <a:xfrm flipH="1" flipV="1">
            <a:off x="4771129" y="2241741"/>
            <a:ext cx="780045" cy="42820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4964174" y="1972472"/>
            <a:ext cx="723046" cy="182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60" idx="2"/>
          </p:cNvCxnSpPr>
          <p:nvPr/>
        </p:nvCxnSpPr>
        <p:spPr>
          <a:xfrm flipH="1" flipV="1">
            <a:off x="3928340" y="2645570"/>
            <a:ext cx="1779461" cy="309583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4231280" y="1052005"/>
            <a:ext cx="1465788" cy="683468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199" y="-8833"/>
            <a:ext cx="5344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/>
                </a:solidFill>
              </a:rPr>
              <a:t>ПОПРАВКИ В БЮДЖЕТ ТФОМС ПО РАСХОДАМ В 2024 ГОДУ (МЛН. РУБ.)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61211048"/>
              </p:ext>
            </p:extLst>
          </p:nvPr>
        </p:nvGraphicFramePr>
        <p:xfrm>
          <a:off x="-213330" y="492221"/>
          <a:ext cx="3777992" cy="562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9119" y="6132380"/>
            <a:ext cx="271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Times New Roman" panose="02020603050405020304" pitchFamily="18" charset="0"/>
              </a:rPr>
              <a:t>Расходы </a:t>
            </a:r>
            <a:r>
              <a:rPr lang="ru-RU" b="1" dirty="0">
                <a:ea typeface="Times New Roman" panose="02020603050405020304" pitchFamily="18" charset="0"/>
              </a:rPr>
              <a:t>бюджета Фонда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020805" y="2018947"/>
            <a:ext cx="674895" cy="348"/>
          </a:xfrm>
          <a:prstGeom prst="line">
            <a:avLst/>
          </a:prstGeom>
          <a:ln w="158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 flipV="1">
            <a:off x="6537365" y="698487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81625" y="2487444"/>
            <a:ext cx="930633" cy="3442590"/>
          </a:xfrm>
          <a:prstGeom prst="rect">
            <a:avLst/>
          </a:prstGeom>
          <a:pattFill prst="dkDnDiag">
            <a:fgClr>
              <a:srgbClr val="4896C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163843" y="2278472"/>
            <a:ext cx="948921" cy="3634921"/>
          </a:xfrm>
          <a:prstGeom prst="rect">
            <a:avLst/>
          </a:prstGeom>
          <a:pattFill prst="dkDnDiag">
            <a:fgClr>
              <a:srgbClr val="FB6B4B"/>
            </a:fgClr>
            <a:bgClr>
              <a:schemeClr val="bg1"/>
            </a:bgClr>
          </a:pattFill>
          <a:ln>
            <a:solidFill>
              <a:srgbClr val="FB6B4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TextBox 1"/>
          <p:cNvSpPr txBox="1"/>
          <p:nvPr/>
        </p:nvSpPr>
        <p:spPr>
          <a:xfrm>
            <a:off x="3598435" y="1361124"/>
            <a:ext cx="1535882" cy="151021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48857" y="1718002"/>
            <a:ext cx="1626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643,0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млн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. руб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687220" y="1034380"/>
            <a:ext cx="21296" cy="5454256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 flipH="1">
            <a:off x="5567965" y="5476216"/>
            <a:ext cx="279673" cy="265190"/>
          </a:xfrm>
          <a:prstGeom prst="roundRect">
            <a:avLst>
              <a:gd name="adj" fmla="val 50000"/>
            </a:avLst>
          </a:prstGeom>
          <a:solidFill>
            <a:srgbClr val="FDA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 flipH="1">
            <a:off x="5568679" y="4734955"/>
            <a:ext cx="279673" cy="265190"/>
          </a:xfrm>
          <a:prstGeom prst="roundRect">
            <a:avLst>
              <a:gd name="adj" fmla="val 50000"/>
            </a:avLst>
          </a:prstGeom>
          <a:solidFill>
            <a:srgbClr val="7BB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 flipH="1">
            <a:off x="5562956" y="1034380"/>
            <a:ext cx="279673" cy="265190"/>
          </a:xfrm>
          <a:prstGeom prst="roundRect">
            <a:avLst>
              <a:gd name="adj" fmla="val 50000"/>
            </a:avLst>
          </a:prstGeom>
          <a:solidFill>
            <a:srgbClr val="085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 flipH="1">
            <a:off x="5842246" y="2371394"/>
            <a:ext cx="6263359" cy="612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2000" algn="just"/>
            <a:r>
              <a:rPr lang="ru-RU" sz="1600" b="1" dirty="0" smtClean="0">
                <a:solidFill>
                  <a:schemeClr val="accent6"/>
                </a:solidFill>
              </a:rPr>
              <a:t>расходы на оплату медицинской помощи за пределами Томской области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 flipH="1">
            <a:off x="5880186" y="4652945"/>
            <a:ext cx="6092499" cy="612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2000"/>
            <a:r>
              <a:rPr lang="ru-RU" sz="1600" b="1" dirty="0" smtClean="0">
                <a:solidFill>
                  <a:schemeClr val="accent6"/>
                </a:solidFill>
              </a:rPr>
              <a:t>о</a:t>
            </a:r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</a:rPr>
              <a:t>плата 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медицинской помощи, оказываемой иногородним пациентам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860778" y="823775"/>
            <a:ext cx="6284556" cy="749775"/>
            <a:chOff x="5932594" y="972018"/>
            <a:chExt cx="6304719" cy="749775"/>
          </a:xfrm>
          <a:solidFill>
            <a:schemeClr val="bg1">
              <a:lumMod val="95000"/>
            </a:schemeClr>
          </a:solidFill>
        </p:grpSpPr>
        <p:sp>
          <p:nvSpPr>
            <p:cNvPr id="56" name="Скругленный прямоугольник 55"/>
            <p:cNvSpPr/>
            <p:nvPr/>
          </p:nvSpPr>
          <p:spPr>
            <a:xfrm flipH="1">
              <a:off x="5932594" y="973908"/>
              <a:ext cx="6304719" cy="747885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72000"/>
              <a:r>
                <a:rPr lang="ru-RU" sz="1600" b="1" dirty="0" smtClean="0">
                  <a:solidFill>
                    <a:schemeClr val="accent6"/>
                  </a:solidFill>
                </a:rPr>
                <a:t>целевые </a:t>
              </a:r>
              <a:r>
                <a:rPr lang="ru-RU" sz="1600" b="1" dirty="0">
                  <a:solidFill>
                    <a:schemeClr val="accent6"/>
                  </a:solidFill>
                </a:rPr>
                <a:t>средства на финансовое </a:t>
              </a:r>
              <a:r>
                <a:rPr lang="ru-RU" sz="1600" b="1" dirty="0" smtClean="0">
                  <a:solidFill>
                    <a:schemeClr val="accent6"/>
                  </a:solidFill>
                </a:rPr>
                <a:t>обеспечение </a:t>
              </a:r>
              <a:r>
                <a:rPr lang="ru-RU" sz="1600" b="1" dirty="0">
                  <a:solidFill>
                    <a:schemeClr val="accent6"/>
                  </a:solidFill>
                </a:rPr>
                <a:t>ОМС </a:t>
              </a:r>
              <a:r>
                <a:rPr lang="ru-RU" sz="1600" b="1" dirty="0" smtClean="0">
                  <a:solidFill>
                    <a:schemeClr val="accent6"/>
                  </a:solidFill>
                </a:rPr>
                <a:t>(</a:t>
              </a:r>
              <a:r>
                <a:rPr lang="ru-RU" sz="1600" b="1" dirty="0">
                  <a:solidFill>
                    <a:schemeClr val="accent6"/>
                  </a:solidFill>
                </a:rPr>
                <a:t>в </a:t>
              </a:r>
              <a:r>
                <a:rPr lang="ru-RU" sz="1600" b="1" dirty="0" err="1" smtClean="0">
                  <a:solidFill>
                    <a:schemeClr val="accent6"/>
                  </a:solidFill>
                </a:rPr>
                <a:t>т.ч</a:t>
              </a:r>
              <a:r>
                <a:rPr lang="ru-RU" sz="1600" b="1" dirty="0" smtClean="0">
                  <a:solidFill>
                    <a:schemeClr val="accent6"/>
                  </a:solidFill>
                </a:rPr>
                <a:t>. 280,6 </a:t>
              </a:r>
              <a:r>
                <a:rPr lang="ru-RU" sz="1600" b="1" dirty="0">
                  <a:solidFill>
                    <a:schemeClr val="accent6"/>
                  </a:solidFill>
                </a:rPr>
                <a:t>млн. </a:t>
              </a:r>
              <a:r>
                <a:rPr lang="ru-RU" sz="1600" b="1" dirty="0" smtClean="0">
                  <a:solidFill>
                    <a:schemeClr val="accent6"/>
                  </a:solidFill>
                </a:rPr>
                <a:t>руб. </a:t>
              </a:r>
              <a:r>
                <a:rPr lang="ru-RU" sz="1600" b="1" dirty="0">
                  <a:solidFill>
                    <a:schemeClr val="accent6"/>
                  </a:solidFill>
                </a:rPr>
                <a:t>окончательный расчет за </a:t>
              </a:r>
              <a:r>
                <a:rPr lang="ru-RU" sz="1600" b="1" dirty="0" smtClean="0">
                  <a:solidFill>
                    <a:schemeClr val="accent6"/>
                  </a:solidFill>
                </a:rPr>
                <a:t>2023 </a:t>
              </a:r>
              <a:r>
                <a:rPr lang="ru-RU" sz="1600" b="1" dirty="0">
                  <a:solidFill>
                    <a:schemeClr val="accent6"/>
                  </a:solidFill>
                </a:rPr>
                <a:t>год)  </a:t>
              </a:r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 flipH="1">
              <a:off x="5940219" y="972018"/>
              <a:ext cx="1117793" cy="7490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08306B"/>
                  </a:solidFill>
                </a:rPr>
                <a:t>+287,3</a:t>
              </a:r>
              <a:endParaRPr lang="ru-RU" sz="2000" b="1" dirty="0">
                <a:solidFill>
                  <a:srgbClr val="08306B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836905" y="1666472"/>
            <a:ext cx="6329533" cy="612000"/>
            <a:chOff x="5961169" y="973909"/>
            <a:chExt cx="6304719" cy="612000"/>
          </a:xfrm>
          <a:solidFill>
            <a:schemeClr val="bg1">
              <a:lumMod val="95000"/>
            </a:schemeClr>
          </a:solidFill>
        </p:grpSpPr>
        <p:sp>
          <p:nvSpPr>
            <p:cNvPr id="78" name="Скругленный прямоугольник 77"/>
            <p:cNvSpPr/>
            <p:nvPr/>
          </p:nvSpPr>
          <p:spPr>
            <a:xfrm flipH="1">
              <a:off x="5961169" y="973909"/>
              <a:ext cx="6304719" cy="61200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72000" algn="just"/>
              <a:r>
                <a:rPr lang="ru-RU" sz="1600" b="1" dirty="0" smtClean="0">
                  <a:solidFill>
                    <a:schemeClr val="accent6"/>
                  </a:solidFill>
                </a:rPr>
                <a:t>расходы на оплату медицинской помощи из </a:t>
              </a:r>
            </a:p>
            <a:p>
              <a:pPr marL="972000" algn="just"/>
              <a:r>
                <a:rPr lang="ru-RU" sz="1600" b="1" dirty="0" smtClean="0">
                  <a:solidFill>
                    <a:schemeClr val="accent6"/>
                  </a:solidFill>
                </a:rPr>
                <a:t>средств НСЗ (окончательный </a:t>
              </a:r>
              <a:r>
                <a:rPr lang="ru-RU" sz="1600" b="1" dirty="0">
                  <a:solidFill>
                    <a:schemeClr val="accent6"/>
                  </a:solidFill>
                </a:rPr>
                <a:t>расчет за </a:t>
              </a:r>
              <a:r>
                <a:rPr lang="ru-RU" sz="1600" b="1" dirty="0" smtClean="0">
                  <a:solidFill>
                    <a:schemeClr val="accent6"/>
                  </a:solidFill>
                </a:rPr>
                <a:t>2023 </a:t>
              </a:r>
              <a:r>
                <a:rPr lang="ru-RU" sz="1600" b="1" dirty="0">
                  <a:solidFill>
                    <a:schemeClr val="accent6"/>
                  </a:solidFill>
                </a:rPr>
                <a:t>год)  </a:t>
              </a: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 flipH="1">
              <a:off x="6075309" y="1119864"/>
              <a:ext cx="979908" cy="290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08306B"/>
                  </a:solidFill>
                </a:rPr>
                <a:t>+157,7</a:t>
              </a:r>
              <a:endParaRPr lang="ru-RU" sz="2000" b="1" dirty="0">
                <a:solidFill>
                  <a:srgbClr val="08306B"/>
                </a:solidFill>
              </a:endParaRPr>
            </a:p>
          </p:txBody>
        </p:sp>
      </p:grpSp>
      <p:sp>
        <p:nvSpPr>
          <p:cNvPr id="81" name="Скругленный прямоугольник 80"/>
          <p:cNvSpPr/>
          <p:nvPr/>
        </p:nvSpPr>
        <p:spPr>
          <a:xfrm flipH="1">
            <a:off x="5867521" y="3061302"/>
            <a:ext cx="6238084" cy="151373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8000"/>
            <a:r>
              <a:rPr lang="ru-RU" sz="1600" b="1" dirty="0" smtClean="0">
                <a:solidFill>
                  <a:schemeClr val="accent6"/>
                </a:solidFill>
              </a:rPr>
              <a:t>р</a:t>
            </a:r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</a:rPr>
              <a:t>асходы 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на </a:t>
            </a:r>
            <a:r>
              <a:rPr lang="ru-RU" sz="1600" b="1" dirty="0" err="1">
                <a:solidFill>
                  <a:schemeClr val="accent6"/>
                </a:solidFill>
                <a:ea typeface="Times New Roman" panose="02020603050405020304" pitchFamily="18" charset="0"/>
              </a:rPr>
              <a:t>софинансирование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 расходов медицинских организаций на оплату труда врачей и среднего медицинского персонала + </a:t>
            </a:r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</a:rPr>
              <a:t>выплаты стимулирующего 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характера медицинским работникам за выявление онкологии 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 flipH="1">
            <a:off x="5936827" y="3566364"/>
            <a:ext cx="973518" cy="42095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8306B"/>
                </a:solidFill>
              </a:rPr>
              <a:t>+96,0</a:t>
            </a:r>
            <a:endParaRPr lang="ru-RU" sz="2000" b="1" dirty="0">
              <a:solidFill>
                <a:srgbClr val="08306B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 flipH="1">
            <a:off x="5922480" y="2435091"/>
            <a:ext cx="973518" cy="42095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8306B"/>
                </a:solidFill>
              </a:rPr>
              <a:t>+ </a:t>
            </a:r>
            <a:r>
              <a:rPr lang="ru-RU" sz="2000" b="1" dirty="0" smtClean="0">
                <a:solidFill>
                  <a:srgbClr val="08306B"/>
                </a:solidFill>
              </a:rPr>
              <a:t>36,9 </a:t>
            </a:r>
            <a:endParaRPr lang="ru-RU" sz="2000" b="1" dirty="0">
              <a:solidFill>
                <a:srgbClr val="08306B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 flipH="1">
            <a:off x="5535775" y="1842612"/>
            <a:ext cx="279673" cy="265190"/>
          </a:xfrm>
          <a:prstGeom prst="roundRect">
            <a:avLst>
              <a:gd name="adj" fmla="val 50000"/>
            </a:avLst>
          </a:prstGeom>
          <a:solidFill>
            <a:srgbClr val="489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 flipH="1">
            <a:off x="5551174" y="2537349"/>
            <a:ext cx="279673" cy="265190"/>
          </a:xfrm>
          <a:prstGeom prst="roundRect">
            <a:avLst>
              <a:gd name="adj" fmla="val 50000"/>
            </a:avLst>
          </a:prstGeom>
          <a:solidFill>
            <a:srgbClr val="FB6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 flipH="1">
            <a:off x="5547383" y="3602944"/>
            <a:ext cx="279673" cy="265190"/>
          </a:xfrm>
          <a:prstGeom prst="roundRect">
            <a:avLst>
              <a:gd name="adj" fmla="val 50000"/>
            </a:avLst>
          </a:prstGeom>
          <a:solidFill>
            <a:srgbClr val="FBE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/>
          <p:nvPr/>
        </p:nvSpPr>
        <p:spPr>
          <a:xfrm flipH="1">
            <a:off x="5914496" y="4759175"/>
            <a:ext cx="973518" cy="42095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8306B"/>
                </a:solidFill>
              </a:rPr>
              <a:t>+ 44,1 </a:t>
            </a:r>
            <a:endParaRPr lang="ru-RU" sz="1500" b="1" dirty="0">
              <a:solidFill>
                <a:srgbClr val="08306B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 flipH="1">
            <a:off x="5868379" y="5342853"/>
            <a:ext cx="6092499" cy="612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2000"/>
            <a:r>
              <a:rPr lang="ru-RU" sz="1600" b="1" dirty="0" err="1">
                <a:solidFill>
                  <a:schemeClr val="accent6"/>
                </a:solidFill>
                <a:ea typeface="Times New Roman" panose="02020603050405020304" pitchFamily="18" charset="0"/>
              </a:rPr>
              <a:t>фин.обеспечение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 м</a:t>
            </a:r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</a:rPr>
              <a:t>ероприятий 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по приобретению и ремонту медицинского оборудования 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 flipH="1">
            <a:off x="5880185" y="6032761"/>
            <a:ext cx="6092499" cy="612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2000" algn="just"/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</a:rPr>
              <a:t>расходы 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на ведение дела </a:t>
            </a:r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</a:rPr>
              <a:t>СМО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 flipH="1">
            <a:off x="5936827" y="5438373"/>
            <a:ext cx="973518" cy="42095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8306B"/>
                </a:solidFill>
              </a:rPr>
              <a:t>+ 18,3 </a:t>
            </a:r>
            <a:endParaRPr lang="ru-RU" sz="1500" b="1" dirty="0">
              <a:solidFill>
                <a:srgbClr val="08306B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 flipH="1">
            <a:off x="5986688" y="6115528"/>
            <a:ext cx="973518" cy="42095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8306B"/>
                </a:solidFill>
              </a:rPr>
              <a:t>+ 2,7 </a:t>
            </a:r>
            <a:endParaRPr lang="ru-RU" sz="1500" b="1" dirty="0">
              <a:solidFill>
                <a:srgbClr val="08306B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 flipH="1">
            <a:off x="5600512" y="6317046"/>
            <a:ext cx="279673" cy="265190"/>
          </a:xfrm>
          <a:prstGeom prst="roundRect">
            <a:avLst>
              <a:gd name="adj" fmla="val 50000"/>
            </a:avLst>
          </a:prstGeom>
          <a:solidFill>
            <a:srgbClr val="7BB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3768" y="2132038"/>
            <a:ext cx="103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25 425,8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43232" y="1965875"/>
            <a:ext cx="132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25 910,4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6723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634389" y="834339"/>
            <a:ext cx="11351331" cy="5502221"/>
            <a:chOff x="578202" y="1031240"/>
            <a:chExt cx="11219150" cy="5903832"/>
          </a:xfrm>
        </p:grpSpPr>
        <p:cxnSp>
          <p:nvCxnSpPr>
            <p:cNvPr id="149" name="Прямая соединительная линия 148"/>
            <p:cNvCxnSpPr>
              <a:stCxn id="178" idx="3"/>
              <a:endCxn id="169" idx="1"/>
            </p:cNvCxnSpPr>
            <p:nvPr/>
          </p:nvCxnSpPr>
          <p:spPr>
            <a:xfrm>
              <a:off x="4431089" y="6122113"/>
              <a:ext cx="1641709" cy="44413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>
              <a:stCxn id="183" idx="3"/>
              <a:endCxn id="167" idx="1"/>
            </p:cNvCxnSpPr>
            <p:nvPr/>
          </p:nvCxnSpPr>
          <p:spPr>
            <a:xfrm flipV="1">
              <a:off x="4428084" y="1363004"/>
              <a:ext cx="1603393" cy="3131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>
              <a:stCxn id="182" idx="3"/>
              <a:endCxn id="168" idx="1"/>
            </p:cNvCxnSpPr>
            <p:nvPr/>
          </p:nvCxnSpPr>
          <p:spPr>
            <a:xfrm flipV="1">
              <a:off x="4428083" y="2234186"/>
              <a:ext cx="1634233" cy="105695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>
              <a:stCxn id="179" idx="3"/>
              <a:endCxn id="172" idx="1"/>
            </p:cNvCxnSpPr>
            <p:nvPr/>
          </p:nvCxnSpPr>
          <p:spPr>
            <a:xfrm>
              <a:off x="4428083" y="4971378"/>
              <a:ext cx="1478638" cy="51789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>
              <a:stCxn id="180" idx="3"/>
              <a:endCxn id="171" idx="1"/>
            </p:cNvCxnSpPr>
            <p:nvPr/>
          </p:nvCxnSpPr>
          <p:spPr>
            <a:xfrm flipV="1">
              <a:off x="4430185" y="3920687"/>
              <a:ext cx="1611106" cy="36592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>
              <a:endCxn id="66" idx="0"/>
            </p:cNvCxnSpPr>
            <p:nvPr/>
          </p:nvCxnSpPr>
          <p:spPr>
            <a:xfrm flipH="1">
              <a:off x="4288239" y="1535467"/>
              <a:ext cx="2452" cy="5399605"/>
            </a:xfrm>
            <a:prstGeom prst="line">
              <a:avLst/>
            </a:prstGeom>
            <a:ln w="635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Группа 154"/>
            <p:cNvGrpSpPr/>
            <p:nvPr/>
          </p:nvGrpSpPr>
          <p:grpSpPr>
            <a:xfrm>
              <a:off x="4148410" y="1261727"/>
              <a:ext cx="317893" cy="4992981"/>
              <a:chOff x="5418134" y="702244"/>
              <a:chExt cx="317893" cy="5014703"/>
            </a:xfrm>
          </p:grpSpPr>
          <p:sp>
            <p:nvSpPr>
              <p:cNvPr id="178" name="Скругленный прямоугольник 177"/>
              <p:cNvSpPr/>
              <p:nvPr/>
            </p:nvSpPr>
            <p:spPr>
              <a:xfrm>
                <a:off x="5421141" y="5450603"/>
                <a:ext cx="279673" cy="266344"/>
              </a:xfrm>
              <a:prstGeom prst="roundRect">
                <a:avLst>
                  <a:gd name="adj" fmla="val 50000"/>
                </a:avLst>
              </a:prstGeom>
              <a:solidFill>
                <a:srgbClr val="FDA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9" name="Скругленный прямоугольник 178"/>
              <p:cNvSpPr/>
              <p:nvPr/>
            </p:nvSpPr>
            <p:spPr>
              <a:xfrm>
                <a:off x="5418134" y="4294861"/>
                <a:ext cx="279673" cy="266344"/>
              </a:xfrm>
              <a:prstGeom prst="roundRect">
                <a:avLst>
                  <a:gd name="adj" fmla="val 50000"/>
                </a:avLst>
              </a:prstGeom>
              <a:solidFill>
                <a:srgbClr val="9ECA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0" name="Скругленный прямоугольник 179"/>
              <p:cNvSpPr/>
              <p:nvPr/>
            </p:nvSpPr>
            <p:spPr>
              <a:xfrm>
                <a:off x="5420236" y="3276351"/>
                <a:ext cx="279673" cy="266344"/>
              </a:xfrm>
              <a:prstGeom prst="roundRect">
                <a:avLst>
                  <a:gd name="adj" fmla="val 50000"/>
                </a:avLst>
              </a:prstGeom>
              <a:solidFill>
                <a:srgbClr val="FBE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1" name="Скругленный прямоугольник 180"/>
              <p:cNvSpPr/>
              <p:nvPr/>
            </p:nvSpPr>
            <p:spPr>
              <a:xfrm>
                <a:off x="5456354" y="2476980"/>
                <a:ext cx="279673" cy="266344"/>
              </a:xfrm>
              <a:prstGeom prst="roundRect">
                <a:avLst>
                  <a:gd name="adj" fmla="val 50000"/>
                </a:avLst>
              </a:prstGeom>
              <a:solidFill>
                <a:srgbClr val="FB6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2" name="Скругленный прямоугольник 181"/>
              <p:cNvSpPr/>
              <p:nvPr/>
            </p:nvSpPr>
            <p:spPr>
              <a:xfrm>
                <a:off x="5418134" y="1651916"/>
                <a:ext cx="279673" cy="266344"/>
              </a:xfrm>
              <a:prstGeom prst="roundRect">
                <a:avLst>
                  <a:gd name="adj" fmla="val 50000"/>
                </a:avLst>
              </a:prstGeom>
              <a:solidFill>
                <a:srgbClr val="4896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3" name="Скругленный прямоугольник 182"/>
              <p:cNvSpPr/>
              <p:nvPr/>
            </p:nvSpPr>
            <p:spPr>
              <a:xfrm>
                <a:off x="5418135" y="702244"/>
                <a:ext cx="279673" cy="266344"/>
              </a:xfrm>
              <a:prstGeom prst="roundRect">
                <a:avLst>
                  <a:gd name="adj" fmla="val 50000"/>
                </a:avLst>
              </a:prstGeom>
              <a:solidFill>
                <a:srgbClr val="085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56" name="Группа 155"/>
            <p:cNvGrpSpPr/>
            <p:nvPr/>
          </p:nvGrpSpPr>
          <p:grpSpPr>
            <a:xfrm>
              <a:off x="578202" y="3561567"/>
              <a:ext cx="2880000" cy="2880000"/>
              <a:chOff x="-764958" y="2903280"/>
              <a:chExt cx="2880000" cy="2892532"/>
            </a:xfrm>
            <a:effectLst/>
          </p:grpSpPr>
          <p:sp>
            <p:nvSpPr>
              <p:cNvPr id="175" name="Овал 174"/>
              <p:cNvSpPr/>
              <p:nvPr/>
            </p:nvSpPr>
            <p:spPr>
              <a:xfrm>
                <a:off x="-764958" y="2903280"/>
                <a:ext cx="2880000" cy="2892532"/>
              </a:xfrm>
              <a:prstGeom prst="ellipse">
                <a:avLst/>
              </a:prstGeom>
              <a:solidFill>
                <a:srgbClr val="E9E9EB"/>
              </a:solidFill>
              <a:ln>
                <a:solidFill>
                  <a:srgbClr val="E9E9EB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665550" y="3802806"/>
                <a:ext cx="2713703" cy="1227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8306B"/>
                    </a:solidFill>
                  </a:rPr>
                  <a:t>ВСЕГО</a:t>
                </a:r>
              </a:p>
              <a:p>
                <a:pPr algn="ctr"/>
                <a:r>
                  <a:rPr lang="ru-RU" sz="2800" b="1" dirty="0" smtClean="0">
                    <a:solidFill>
                      <a:srgbClr val="EF3B2C"/>
                    </a:solidFill>
                  </a:rPr>
                  <a:t>23 579,0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8306B"/>
                    </a:solidFill>
                  </a:rPr>
                  <a:t>(100,8%)</a:t>
                </a:r>
                <a:endParaRPr lang="ru-RU" sz="2000" b="1" dirty="0">
                  <a:solidFill>
                    <a:srgbClr val="08306B"/>
                  </a:solidFill>
                </a:endParaRPr>
              </a:p>
            </p:txBody>
          </p:sp>
        </p:grpSp>
        <p:cxnSp>
          <p:nvCxnSpPr>
            <p:cNvPr id="157" name="Соединительная линия уступом 156"/>
            <p:cNvCxnSpPr/>
            <p:nvPr/>
          </p:nvCxnSpPr>
          <p:spPr>
            <a:xfrm flipV="1">
              <a:off x="3458202" y="1721029"/>
              <a:ext cx="819742" cy="404120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/>
            <p:cNvGrpSpPr/>
            <p:nvPr/>
          </p:nvGrpSpPr>
          <p:grpSpPr>
            <a:xfrm>
              <a:off x="4607568" y="1031240"/>
              <a:ext cx="7189784" cy="5467051"/>
              <a:chOff x="4201754" y="824226"/>
              <a:chExt cx="7364525" cy="5635715"/>
            </a:xfrm>
          </p:grpSpPr>
          <p:sp>
            <p:nvSpPr>
              <p:cNvPr id="167" name="Скругленный прямоугольник 166"/>
              <p:cNvSpPr/>
              <p:nvPr/>
            </p:nvSpPr>
            <p:spPr>
              <a:xfrm>
                <a:off x="5660269" y="824226"/>
                <a:ext cx="5863682" cy="683999"/>
              </a:xfrm>
              <a:prstGeom prst="roundRect">
                <a:avLst>
                  <a:gd name="adj" fmla="val 50000"/>
                </a:avLst>
              </a:prstGeom>
              <a:solidFill>
                <a:srgbClr val="085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0" rtlCol="0" anchor="ctr"/>
              <a:lstStyle/>
              <a:p>
                <a:pPr lvl="0" algn="ctr"/>
                <a:r>
                  <a:rPr lang="ru-RU" sz="1600" b="1" dirty="0" smtClean="0">
                    <a:latin typeface="+mn-lt"/>
                  </a:rPr>
                  <a:t>Страховые взносы на ОМС работающего населения 5,1% </a:t>
                </a:r>
                <a:br>
                  <a:rPr lang="ru-RU" sz="1600" b="1" dirty="0" smtClean="0">
                    <a:latin typeface="+mn-lt"/>
                  </a:rPr>
                </a:br>
                <a:r>
                  <a:rPr lang="ru-RU" sz="1600" b="1" dirty="0" smtClean="0">
                    <a:latin typeface="+mn-lt"/>
                  </a:rPr>
                  <a:t>(за 443 201</a:t>
                </a:r>
                <a:r>
                  <a:rPr lang="en-US" sz="1600" b="1" dirty="0" smtClean="0">
                    <a:latin typeface="+mn-lt"/>
                  </a:rPr>
                  <a:t> </a:t>
                </a:r>
                <a:r>
                  <a:rPr lang="ru-RU" sz="1600" b="1" dirty="0" smtClean="0">
                    <a:latin typeface="+mn-lt"/>
                  </a:rPr>
                  <a:t>чел.)</a:t>
                </a:r>
              </a:p>
            </p:txBody>
          </p:sp>
          <p:sp>
            <p:nvSpPr>
              <p:cNvPr id="168" name="Скругленный прямоугольник 167"/>
              <p:cNvSpPr/>
              <p:nvPr/>
            </p:nvSpPr>
            <p:spPr>
              <a:xfrm>
                <a:off x="5691858" y="1722285"/>
                <a:ext cx="5863683" cy="684000"/>
              </a:xfrm>
              <a:prstGeom prst="roundRect">
                <a:avLst>
                  <a:gd name="adj" fmla="val 50000"/>
                </a:avLst>
              </a:prstGeom>
              <a:solidFill>
                <a:srgbClr val="4896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0" rtlCol="0" anchor="ctr"/>
              <a:lstStyle/>
              <a:p>
                <a:pPr lvl="0" algn="ctr"/>
                <a:r>
                  <a:rPr lang="ru-RU" sz="1600" b="1" dirty="0"/>
                  <a:t>Страховые взносы </a:t>
                </a:r>
                <a:r>
                  <a:rPr lang="ru-RU" sz="1600" b="1" dirty="0" smtClean="0"/>
                  <a:t>на ОМС неработающего населения за счет средств бюджета Томской области ( за 579 541</a:t>
                </a:r>
                <a:r>
                  <a:rPr lang="en-US" sz="1600" b="1" dirty="0" smtClean="0"/>
                  <a:t> </a:t>
                </a:r>
                <a:r>
                  <a:rPr lang="ru-RU" sz="1600" b="1" dirty="0" smtClean="0"/>
                  <a:t>чел.)</a:t>
                </a:r>
              </a:p>
            </p:txBody>
          </p:sp>
          <p:sp>
            <p:nvSpPr>
              <p:cNvPr id="169" name="Скругленный прямоугольник 168"/>
              <p:cNvSpPr/>
              <p:nvPr/>
            </p:nvSpPr>
            <p:spPr>
              <a:xfrm>
                <a:off x="5702596" y="5775942"/>
                <a:ext cx="5863683" cy="683999"/>
              </a:xfrm>
              <a:prstGeom prst="roundRect">
                <a:avLst>
                  <a:gd name="adj" fmla="val 50000"/>
                </a:avLst>
              </a:prstGeom>
              <a:solidFill>
                <a:srgbClr val="FDA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0" rtlCol="0" anchor="ctr"/>
              <a:lstStyle/>
              <a:p>
                <a:pPr lvl="0" algn="ctr"/>
                <a:endParaRPr lang="ru-RU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0" name="Скругленный прямоугольник 169"/>
              <p:cNvSpPr/>
              <p:nvPr/>
            </p:nvSpPr>
            <p:spPr>
              <a:xfrm>
                <a:off x="5640932" y="2653748"/>
                <a:ext cx="5874425" cy="684000"/>
              </a:xfrm>
              <a:prstGeom prst="roundRect">
                <a:avLst>
                  <a:gd name="adj" fmla="val 50000"/>
                </a:avLst>
              </a:prstGeom>
              <a:solidFill>
                <a:srgbClr val="FB6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0" rtlCol="0" anchor="ctr"/>
              <a:lstStyle/>
              <a:p>
                <a:pPr lvl="0" algn="ctr"/>
                <a:r>
                  <a:rPr lang="ru-RU" b="1" dirty="0" smtClean="0">
                    <a:solidFill>
                      <a:schemeClr val="bg1"/>
                    </a:solidFill>
                    <a:latin typeface="+mn-lt"/>
                  </a:rPr>
                  <a:t>Поступления из других ТФОМС за </a:t>
                </a:r>
                <a:br>
                  <a:rPr lang="ru-RU" b="1" dirty="0" smtClean="0">
                    <a:solidFill>
                      <a:schemeClr val="bg1"/>
                    </a:solidFill>
                    <a:latin typeface="+mn-lt"/>
                  </a:rPr>
                </a:br>
                <a:r>
                  <a:rPr lang="ru-RU" b="1" dirty="0" smtClean="0">
                    <a:solidFill>
                      <a:schemeClr val="bg1"/>
                    </a:solidFill>
                    <a:latin typeface="+mn-lt"/>
                  </a:rPr>
                  <a:t>медпомощь иногородним гражданам</a:t>
                </a:r>
              </a:p>
            </p:txBody>
          </p:sp>
          <p:sp>
            <p:nvSpPr>
              <p:cNvPr id="171" name="Скругленный прямоугольник 170"/>
              <p:cNvSpPr/>
              <p:nvPr/>
            </p:nvSpPr>
            <p:spPr>
              <a:xfrm>
                <a:off x="5670323" y="3460815"/>
                <a:ext cx="5863683" cy="684000"/>
              </a:xfrm>
              <a:prstGeom prst="roundRect">
                <a:avLst>
                  <a:gd name="adj" fmla="val 50000"/>
                </a:avLst>
              </a:prstGeom>
              <a:solidFill>
                <a:srgbClr val="FBE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0" rtlCol="0" anchor="ctr"/>
              <a:lstStyle/>
              <a:p>
                <a:pPr lvl="0" algn="ctr"/>
                <a:r>
                  <a:rPr lang="ru-RU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Межбюджетные трансферты на </a:t>
                </a:r>
                <a:r>
                  <a:rPr lang="ru-RU" sz="16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доп.фин.обеспечение</a:t>
                </a:r>
                <a:r>
                  <a:rPr lang="ru-RU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sz="16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мед.помощи</a:t>
                </a:r>
                <a:r>
                  <a:rPr lang="ru-RU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(достижение ЦП по оплате труда)</a:t>
                </a:r>
              </a:p>
            </p:txBody>
          </p:sp>
          <p:sp>
            <p:nvSpPr>
              <p:cNvPr id="172" name="Скругленный прямоугольник 171"/>
              <p:cNvSpPr/>
              <p:nvPr/>
            </p:nvSpPr>
            <p:spPr>
              <a:xfrm>
                <a:off x="5532481" y="4317962"/>
                <a:ext cx="6033798" cy="1242691"/>
              </a:xfrm>
              <a:prstGeom prst="roundRect">
                <a:avLst>
                  <a:gd name="adj" fmla="val 50000"/>
                </a:avLst>
              </a:prstGeom>
              <a:solidFill>
                <a:srgbClr val="9ECA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0"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Софинансирование расходов МО на оплату труда 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врачей и СМП и выплаты 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медицинским работникам за </a:t>
                </a:r>
                <a:r>
                  <a:rPr lang="ru-RU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выявление 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онкологических </a:t>
                </a:r>
                <a:r>
                  <a:rPr lang="ru-RU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заболеваний</a:t>
                </a:r>
                <a:endParaRPr lang="ru-RU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4" name="Скругленный прямоугольник 173"/>
              <p:cNvSpPr/>
              <p:nvPr/>
            </p:nvSpPr>
            <p:spPr>
              <a:xfrm>
                <a:off x="4201754" y="5750287"/>
                <a:ext cx="1234953" cy="684001"/>
              </a:xfrm>
              <a:prstGeom prst="roundRect">
                <a:avLst>
                  <a:gd name="adj" fmla="val 50000"/>
                </a:avLst>
              </a:prstGeom>
              <a:solidFill>
                <a:srgbClr val="E9E9EB"/>
              </a:solidFill>
              <a:ln>
                <a:solidFill>
                  <a:srgbClr val="E9E9E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8306B"/>
                    </a:solidFill>
                  </a:rPr>
                  <a:t>101,4</a:t>
                </a:r>
                <a:endParaRPr lang="ru-RU" sz="2000" b="1" dirty="0">
                  <a:solidFill>
                    <a:srgbClr val="08306B"/>
                  </a:solidFill>
                </a:endParaRPr>
              </a:p>
            </p:txBody>
          </p:sp>
        </p:grpSp>
        <p:sp>
          <p:nvSpPr>
            <p:cNvPr id="159" name="Скругленный прямоугольник 158"/>
            <p:cNvSpPr/>
            <p:nvPr/>
          </p:nvSpPr>
          <p:spPr>
            <a:xfrm>
              <a:off x="4580915" y="4638369"/>
              <a:ext cx="1205650" cy="662435"/>
            </a:xfrm>
            <a:prstGeom prst="roundRect">
              <a:avLst>
                <a:gd name="adj" fmla="val 50000"/>
              </a:avLst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8306B"/>
                  </a:solidFill>
                </a:rPr>
                <a:t>46,7</a:t>
              </a:r>
              <a:endParaRPr lang="ru-RU" sz="2000" b="1" dirty="0">
                <a:solidFill>
                  <a:srgbClr val="08306B"/>
                </a:solidFill>
              </a:endParaRPr>
            </a:p>
          </p:txBody>
        </p:sp>
        <p:cxnSp>
          <p:nvCxnSpPr>
            <p:cNvPr id="160" name="Соединительная линия уступом 159"/>
            <p:cNvCxnSpPr>
              <a:endCxn id="183" idx="1"/>
            </p:cNvCxnSpPr>
            <p:nvPr/>
          </p:nvCxnSpPr>
          <p:spPr>
            <a:xfrm>
              <a:off x="3448960" y="1230080"/>
              <a:ext cx="699445" cy="164242"/>
            </a:xfrm>
            <a:prstGeom prst="bentConnector3">
              <a:avLst>
                <a:gd name="adj1" fmla="val 45783"/>
              </a:avLst>
            </a:prstGeom>
            <a:ln w="6350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Скругленный прямоугольник 160"/>
            <p:cNvSpPr/>
            <p:nvPr/>
          </p:nvSpPr>
          <p:spPr>
            <a:xfrm>
              <a:off x="4620871" y="1909871"/>
              <a:ext cx="1205650" cy="662435"/>
            </a:xfrm>
            <a:prstGeom prst="roundRect">
              <a:avLst>
                <a:gd name="adj" fmla="val 50000"/>
              </a:avLst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8306B"/>
                  </a:solidFill>
                </a:rPr>
                <a:t>7 247,6</a:t>
              </a:r>
              <a:endParaRPr lang="ru-RU" sz="2000" b="1" dirty="0">
                <a:solidFill>
                  <a:srgbClr val="08306B"/>
                </a:solidFill>
              </a:endParaRPr>
            </a:p>
          </p:txBody>
        </p:sp>
        <p:sp>
          <p:nvSpPr>
            <p:cNvPr id="162" name="Скругленный прямоугольник 161"/>
            <p:cNvSpPr/>
            <p:nvPr/>
          </p:nvSpPr>
          <p:spPr>
            <a:xfrm>
              <a:off x="4580915" y="1058594"/>
              <a:ext cx="1258957" cy="662435"/>
            </a:xfrm>
            <a:prstGeom prst="roundRect">
              <a:avLst>
                <a:gd name="adj" fmla="val 50000"/>
              </a:avLst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8306B"/>
                  </a:solidFill>
                </a:rPr>
                <a:t>10 057,2</a:t>
              </a:r>
            </a:p>
          </p:txBody>
        </p:sp>
        <p:sp>
          <p:nvSpPr>
            <p:cNvPr id="163" name="Скругленный прямоугольник 162"/>
            <p:cNvSpPr/>
            <p:nvPr/>
          </p:nvSpPr>
          <p:spPr>
            <a:xfrm>
              <a:off x="4631862" y="3598640"/>
              <a:ext cx="1205650" cy="662435"/>
            </a:xfrm>
            <a:prstGeom prst="roundRect">
              <a:avLst>
                <a:gd name="adj" fmla="val 50000"/>
              </a:avLst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8306B"/>
                  </a:solidFill>
                </a:rPr>
                <a:t>249,3</a:t>
              </a:r>
              <a:endParaRPr lang="ru-RU" sz="2000" b="1" dirty="0">
                <a:solidFill>
                  <a:srgbClr val="08306B"/>
                </a:solidFill>
              </a:endParaRPr>
            </a:p>
          </p:txBody>
        </p:sp>
        <p:cxnSp>
          <p:nvCxnSpPr>
            <p:cNvPr id="164" name="Прямая соединительная линия 163"/>
            <p:cNvCxnSpPr>
              <a:stCxn id="181" idx="3"/>
              <a:endCxn id="170" idx="1"/>
            </p:cNvCxnSpPr>
            <p:nvPr/>
          </p:nvCxnSpPr>
          <p:spPr>
            <a:xfrm flipV="1">
              <a:off x="4466302" y="3137774"/>
              <a:ext cx="1546296" cy="23597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Скругленный прямоугольник 164"/>
            <p:cNvSpPr/>
            <p:nvPr/>
          </p:nvSpPr>
          <p:spPr>
            <a:xfrm>
              <a:off x="4641913" y="2730440"/>
              <a:ext cx="1205650" cy="662435"/>
            </a:xfrm>
            <a:prstGeom prst="roundRect">
              <a:avLst>
                <a:gd name="adj" fmla="val 50000"/>
              </a:avLst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8306B"/>
                  </a:solidFill>
                </a:rPr>
                <a:t>937,6</a:t>
              </a:r>
              <a:endParaRPr lang="ru-RU" sz="2000" b="1" dirty="0">
                <a:solidFill>
                  <a:srgbClr val="08306B"/>
                </a:solidFill>
              </a:endParaRPr>
            </a:p>
          </p:txBody>
        </p:sp>
      </p:grpSp>
      <p:cxnSp>
        <p:nvCxnSpPr>
          <p:cNvPr id="65" name="Прямая соединительная линия 64"/>
          <p:cNvCxnSpPr>
            <a:stCxn id="66" idx="3"/>
            <a:endCxn id="67" idx="1"/>
          </p:cNvCxnSpPr>
          <p:nvPr/>
        </p:nvCxnSpPr>
        <p:spPr>
          <a:xfrm flipV="1">
            <a:off x="4513145" y="6446561"/>
            <a:ext cx="1640459" cy="13575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4230177" y="6336560"/>
            <a:ext cx="282968" cy="247151"/>
          </a:xfrm>
          <a:prstGeom prst="roundRect">
            <a:avLst>
              <a:gd name="adj" fmla="val 50000"/>
            </a:avLst>
          </a:prstGeom>
          <a:solidFill>
            <a:srgbClr val="FB6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153604" y="6048348"/>
            <a:ext cx="5808475" cy="796425"/>
          </a:xfrm>
          <a:prstGeom prst="roundRect">
            <a:avLst>
              <a:gd name="adj" fmla="val 50000"/>
            </a:avLst>
          </a:prstGeom>
          <a:solidFill>
            <a:srgbClr val="FB6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871133" y="49856"/>
            <a:ext cx="974781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>
                <a:solidFill>
                  <a:srgbClr val="1967AD"/>
                </a:solidFill>
              </a:rPr>
              <a:t>ДОХОДЫ </a:t>
            </a:r>
            <a:r>
              <a:rPr lang="ru-RU" sz="2200" b="1" dirty="0">
                <a:solidFill>
                  <a:srgbClr val="08519C"/>
                </a:solidFill>
              </a:rPr>
              <a:t>БЮДЖЕТА</a:t>
            </a:r>
            <a:r>
              <a:rPr lang="ru-RU" sz="2200" b="1" dirty="0">
                <a:solidFill>
                  <a:srgbClr val="1967AD"/>
                </a:solidFill>
              </a:rPr>
              <a:t> ТФОМС ТОМСКОЙ ОБЛАСТИ </a:t>
            </a:r>
            <a:br>
              <a:rPr lang="ru-RU" sz="2200" b="1" dirty="0">
                <a:solidFill>
                  <a:srgbClr val="1967AD"/>
                </a:solidFill>
              </a:rPr>
            </a:br>
            <a:r>
              <a:rPr lang="ru-RU" sz="2200" b="1" dirty="0">
                <a:solidFill>
                  <a:srgbClr val="1967AD"/>
                </a:solidFill>
              </a:rPr>
              <a:t>В </a:t>
            </a:r>
            <a:r>
              <a:rPr lang="ru-RU" sz="2200" b="1" dirty="0" smtClean="0">
                <a:solidFill>
                  <a:srgbClr val="1967AD"/>
                </a:solidFill>
              </a:rPr>
              <a:t>20</a:t>
            </a:r>
            <a:r>
              <a:rPr lang="en-US" sz="2200" b="1" dirty="0" smtClean="0">
                <a:solidFill>
                  <a:srgbClr val="1967AD"/>
                </a:solidFill>
              </a:rPr>
              <a:t>2</a:t>
            </a:r>
            <a:r>
              <a:rPr lang="ru-RU" sz="2200" b="1" dirty="0" smtClean="0">
                <a:solidFill>
                  <a:srgbClr val="1967AD"/>
                </a:solidFill>
              </a:rPr>
              <a:t>3</a:t>
            </a:r>
            <a:r>
              <a:rPr lang="en-US" sz="2200" b="1" dirty="0" smtClean="0">
                <a:solidFill>
                  <a:srgbClr val="1967AD"/>
                </a:solidFill>
              </a:rPr>
              <a:t> </a:t>
            </a:r>
            <a:r>
              <a:rPr lang="ru-RU" sz="2200" b="1" dirty="0" smtClean="0">
                <a:solidFill>
                  <a:srgbClr val="1967AD"/>
                </a:solidFill>
              </a:rPr>
              <a:t>ГОДУ </a:t>
            </a:r>
            <a:r>
              <a:rPr lang="ru-RU" sz="2200" b="1" dirty="0">
                <a:solidFill>
                  <a:srgbClr val="1967AD"/>
                </a:solidFill>
              </a:rPr>
              <a:t>(МЛН. РУБ.)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322201" y="2531037"/>
            <a:ext cx="540000" cy="537661"/>
            <a:chOff x="11111336" y="2709452"/>
            <a:chExt cx="540000" cy="537661"/>
          </a:xfrm>
        </p:grpSpPr>
        <p:sp>
          <p:nvSpPr>
            <p:cNvPr id="137" name="Овал 136"/>
            <p:cNvSpPr/>
            <p:nvPr/>
          </p:nvSpPr>
          <p:spPr>
            <a:xfrm>
              <a:off x="11111336" y="2709452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1827" y="2749108"/>
              <a:ext cx="476250" cy="474187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11338852" y="874705"/>
            <a:ext cx="540000" cy="537661"/>
            <a:chOff x="11116930" y="1135956"/>
            <a:chExt cx="540000" cy="537661"/>
          </a:xfrm>
        </p:grpSpPr>
        <p:sp>
          <p:nvSpPr>
            <p:cNvPr id="135" name="Овал 134"/>
            <p:cNvSpPr/>
            <p:nvPr/>
          </p:nvSpPr>
          <p:spPr>
            <a:xfrm>
              <a:off x="11116930" y="1135956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0557" y="1230080"/>
              <a:ext cx="329912" cy="32848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1376743" y="1693056"/>
            <a:ext cx="540000" cy="537661"/>
            <a:chOff x="11094838" y="1916936"/>
            <a:chExt cx="540000" cy="537661"/>
          </a:xfrm>
        </p:grpSpPr>
        <p:sp>
          <p:nvSpPr>
            <p:cNvPr id="136" name="Овал 135"/>
            <p:cNvSpPr/>
            <p:nvPr/>
          </p:nvSpPr>
          <p:spPr>
            <a:xfrm>
              <a:off x="11094838" y="1916936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872" y="1994852"/>
              <a:ext cx="370161" cy="368558"/>
            </a:xfrm>
            <a:prstGeom prst="rect">
              <a:avLst/>
            </a:prstGeom>
          </p:spPr>
        </p:pic>
      </p:grpSp>
      <p:sp>
        <p:nvSpPr>
          <p:cNvPr id="63" name="Прямоугольник с двумя скругленными противолежащими углами 62"/>
          <p:cNvSpPr/>
          <p:nvPr/>
        </p:nvSpPr>
        <p:spPr bwMode="auto">
          <a:xfrm>
            <a:off x="98666" y="906957"/>
            <a:ext cx="3309079" cy="1122921"/>
          </a:xfrm>
          <a:prstGeom prst="round2DiagRect">
            <a:avLst>
              <a:gd name="adj1" fmla="val 0"/>
              <a:gd name="adj2" fmla="val 0"/>
            </a:avLst>
          </a:prstGeom>
          <a:ln w="66675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>
            <a:normAutofit fontScale="85000" lnSpcReduction="10000"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prstClr val="black"/>
                </a:solidFill>
                <a:cs typeface="Times New Roman" pitchFamily="18" charset="0"/>
              </a:rPr>
              <a:t>22 349,4</a:t>
            </a:r>
            <a:endParaRPr lang="ru-RU" sz="25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dirty="0">
                <a:solidFill>
                  <a:prstClr val="black"/>
                </a:solidFill>
                <a:cs typeface="Times New Roman" pitchFamily="18" charset="0"/>
              </a:rPr>
              <a:t>субвенция Федерального </a:t>
            </a:r>
            <a:r>
              <a:rPr lang="ru-RU" sz="2500" b="1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cs typeface="Times New Roman" pitchFamily="18" charset="0"/>
              </a:rPr>
              <a:t>фонда ОМС</a:t>
            </a:r>
          </a:p>
          <a:p>
            <a:pPr algn="ctr">
              <a:defRPr/>
            </a:pPr>
            <a:endParaRPr lang="ru-RU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6537365" y="755637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1354190" y="4229318"/>
            <a:ext cx="540000" cy="537661"/>
            <a:chOff x="11129617" y="4337319"/>
            <a:chExt cx="540000" cy="537661"/>
          </a:xfrm>
        </p:grpSpPr>
        <p:sp>
          <p:nvSpPr>
            <p:cNvPr id="138" name="Овал 137"/>
            <p:cNvSpPr/>
            <p:nvPr/>
          </p:nvSpPr>
          <p:spPr>
            <a:xfrm>
              <a:off x="11129617" y="4337319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0413" y="4440924"/>
              <a:ext cx="359190" cy="35919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11323614" y="6182654"/>
            <a:ext cx="540000" cy="537661"/>
            <a:chOff x="11150008" y="5990483"/>
            <a:chExt cx="540000" cy="537661"/>
          </a:xfrm>
        </p:grpSpPr>
        <p:sp>
          <p:nvSpPr>
            <p:cNvPr id="140" name="Овал 139"/>
            <p:cNvSpPr/>
            <p:nvPr/>
          </p:nvSpPr>
          <p:spPr>
            <a:xfrm>
              <a:off x="11150008" y="5990483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852" y="6050586"/>
              <a:ext cx="436530" cy="43653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11324176" y="5370269"/>
            <a:ext cx="540000" cy="537661"/>
            <a:chOff x="11134368" y="5165119"/>
            <a:chExt cx="540000" cy="537661"/>
          </a:xfrm>
        </p:grpSpPr>
        <p:sp>
          <p:nvSpPr>
            <p:cNvPr id="139" name="Овал 138"/>
            <p:cNvSpPr/>
            <p:nvPr/>
          </p:nvSpPr>
          <p:spPr>
            <a:xfrm>
              <a:off x="11134368" y="5165119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852" y="5232994"/>
              <a:ext cx="365597" cy="36559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1254646" y="3264634"/>
            <a:ext cx="540000" cy="537661"/>
            <a:chOff x="11129617" y="3488494"/>
            <a:chExt cx="540000" cy="537661"/>
          </a:xfrm>
        </p:grpSpPr>
        <p:sp>
          <p:nvSpPr>
            <p:cNvPr id="134" name="Овал 133"/>
            <p:cNvSpPr/>
            <p:nvPr/>
          </p:nvSpPr>
          <p:spPr>
            <a:xfrm>
              <a:off x="11129617" y="3488494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7172" y="3567557"/>
              <a:ext cx="363297" cy="363297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6438512" y="5283160"/>
            <a:ext cx="4815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Прочие </a:t>
            </a:r>
            <a:r>
              <a:rPr lang="ru-RU" b="1" dirty="0" smtClean="0">
                <a:solidFill>
                  <a:schemeClr val="bg1"/>
                </a:solidFill>
              </a:rPr>
              <a:t>доходы, в </a:t>
            </a:r>
            <a:r>
              <a:rPr lang="ru-RU" b="1" dirty="0" err="1" smtClean="0">
                <a:solidFill>
                  <a:schemeClr val="bg1"/>
                </a:solidFill>
              </a:rPr>
              <a:t>т.ч</a:t>
            </a:r>
            <a:r>
              <a:rPr lang="ru-RU" b="1" dirty="0" smtClean="0">
                <a:solidFill>
                  <a:schemeClr val="bg1"/>
                </a:solidFill>
              </a:rPr>
              <a:t>. от </a:t>
            </a:r>
            <a:r>
              <a:rPr lang="ru-RU" b="1" dirty="0">
                <a:solidFill>
                  <a:schemeClr val="bg1"/>
                </a:solidFill>
              </a:rPr>
              <a:t>компенсации затрат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бюджетов </a:t>
            </a:r>
            <a:r>
              <a:rPr lang="ru-RU" b="1" dirty="0">
                <a:solidFill>
                  <a:schemeClr val="bg1"/>
                </a:solidFill>
              </a:rPr>
              <a:t>территориальных фондов </a:t>
            </a:r>
            <a:r>
              <a:rPr lang="ru-RU" b="1" dirty="0" smtClean="0">
                <a:solidFill>
                  <a:schemeClr val="bg1"/>
                </a:solidFill>
              </a:rPr>
              <a:t>ОМС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737981" y="6060895"/>
            <a:ext cx="1219854" cy="618392"/>
          </a:xfrm>
          <a:prstGeom prst="roundRect">
            <a:avLst>
              <a:gd name="adj" fmla="val 50000"/>
            </a:avLst>
          </a:prstGeom>
          <a:solidFill>
            <a:srgbClr val="E9E9EB"/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8306B"/>
                </a:solidFill>
              </a:rPr>
              <a:t>- 10</a:t>
            </a:r>
            <a:r>
              <a:rPr lang="en-US" sz="2000" b="1" smtClean="0">
                <a:solidFill>
                  <a:srgbClr val="08306B"/>
                </a:solidFill>
              </a:rPr>
              <a:t>5</a:t>
            </a:r>
            <a:r>
              <a:rPr lang="ru-RU" sz="2000" b="1" smtClean="0">
                <a:solidFill>
                  <a:srgbClr val="08306B"/>
                </a:solidFill>
              </a:rPr>
              <a:t>,4</a:t>
            </a:r>
            <a:endParaRPr lang="ru-RU" sz="2000" b="1" dirty="0">
              <a:solidFill>
                <a:srgbClr val="08306B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32679" y="6099546"/>
            <a:ext cx="5540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Возврат </a:t>
            </a:r>
            <a:r>
              <a:rPr lang="ru-RU" sz="1600" b="1" dirty="0" smtClean="0"/>
              <a:t>средств в бюджет ФФОМС, в </a:t>
            </a:r>
            <a:r>
              <a:rPr lang="ru-RU" sz="1600" b="1" dirty="0"/>
              <a:t>т.ч </a:t>
            </a:r>
            <a:r>
              <a:rPr lang="ru-RU" sz="1600" b="1" dirty="0" smtClean="0"/>
              <a:t>за счет остатка на 01.01.2023 (45,2 </a:t>
            </a:r>
            <a:r>
              <a:rPr lang="ru-RU" sz="1600" b="1" dirty="0"/>
              <a:t>млн.руб)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354667" y="24025"/>
            <a:ext cx="1025765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>
                <a:solidFill>
                  <a:srgbClr val="1967AD"/>
                </a:solidFill>
              </a:rPr>
              <a:t>РАСХОДЫ БЮДЖЕТА ТФОМС ТОМСКОЙ </a:t>
            </a:r>
            <a:r>
              <a:rPr lang="ru-RU" sz="2200" b="1" dirty="0" smtClean="0">
                <a:solidFill>
                  <a:srgbClr val="1967AD"/>
                </a:solidFill>
              </a:rPr>
              <a:t>ОБЛАСТИ </a:t>
            </a:r>
            <a:br>
              <a:rPr lang="ru-RU" sz="2200" b="1" dirty="0" smtClean="0">
                <a:solidFill>
                  <a:srgbClr val="1967AD"/>
                </a:solidFill>
              </a:rPr>
            </a:br>
            <a:r>
              <a:rPr lang="ru-RU" sz="2200" b="1" dirty="0" smtClean="0">
                <a:solidFill>
                  <a:srgbClr val="1967AD"/>
                </a:solidFill>
              </a:rPr>
              <a:t>В 20</a:t>
            </a:r>
            <a:r>
              <a:rPr lang="en-US" sz="2200" b="1" dirty="0" smtClean="0">
                <a:solidFill>
                  <a:srgbClr val="1967AD"/>
                </a:solidFill>
              </a:rPr>
              <a:t>2</a:t>
            </a:r>
            <a:r>
              <a:rPr lang="ru-RU" sz="2200" b="1" dirty="0" smtClean="0">
                <a:solidFill>
                  <a:srgbClr val="1967AD"/>
                </a:solidFill>
              </a:rPr>
              <a:t>3 ГОДУ </a:t>
            </a:r>
            <a:r>
              <a:rPr lang="ru-RU" sz="2200" b="1" dirty="0">
                <a:solidFill>
                  <a:srgbClr val="1967AD"/>
                </a:solidFill>
              </a:rPr>
              <a:t>(МЛН. РУБ.)</a:t>
            </a:r>
          </a:p>
        </p:txBody>
      </p:sp>
      <p:cxnSp>
        <p:nvCxnSpPr>
          <p:cNvPr id="51" name="Прямая соединительная линия 50"/>
          <p:cNvCxnSpPr>
            <a:stCxn id="27" idx="3"/>
            <a:endCxn id="3" idx="1"/>
          </p:cNvCxnSpPr>
          <p:nvPr/>
        </p:nvCxnSpPr>
        <p:spPr>
          <a:xfrm flipH="1">
            <a:off x="5862669" y="1311225"/>
            <a:ext cx="1819198" cy="812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26" idx="3"/>
            <a:endCxn id="4" idx="1"/>
          </p:cNvCxnSpPr>
          <p:nvPr/>
        </p:nvCxnSpPr>
        <p:spPr>
          <a:xfrm flipH="1">
            <a:off x="5862669" y="2021124"/>
            <a:ext cx="1819198" cy="441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4" idx="3"/>
            <a:endCxn id="7" idx="1"/>
          </p:cNvCxnSpPr>
          <p:nvPr/>
        </p:nvCxnSpPr>
        <p:spPr>
          <a:xfrm flipH="1" flipV="1">
            <a:off x="5862669" y="3423127"/>
            <a:ext cx="1819198" cy="17789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792137" y="865054"/>
            <a:ext cx="21296" cy="5454256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 flipH="1">
            <a:off x="7681867" y="1178630"/>
            <a:ext cx="279673" cy="4524571"/>
            <a:chOff x="5562226" y="673251"/>
            <a:chExt cx="279673" cy="454425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562226" y="4951161"/>
              <a:ext cx="279673" cy="26634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>
                    <a:lumMod val="89000"/>
                  </a:schemeClr>
                </a:gs>
                <a:gs pos="0">
                  <a:srgbClr val="1967AD"/>
                </a:gs>
                <a:gs pos="97000">
                  <a:srgbClr val="08519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562226" y="4238176"/>
              <a:ext cx="279673" cy="266344"/>
            </a:xfrm>
            <a:prstGeom prst="roundRect">
              <a:avLst>
                <a:gd name="adj" fmla="val 50000"/>
              </a:avLst>
            </a:prstGeom>
            <a:solidFill>
              <a:srgbClr val="FDA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562226" y="3525191"/>
              <a:ext cx="279673" cy="266344"/>
            </a:xfrm>
            <a:prstGeom prst="roundRect">
              <a:avLst>
                <a:gd name="adj" fmla="val 50000"/>
              </a:avLst>
            </a:prstGeom>
            <a:solidFill>
              <a:srgbClr val="9EC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562226" y="2812207"/>
              <a:ext cx="279673" cy="266344"/>
            </a:xfrm>
            <a:prstGeom prst="roundRect">
              <a:avLst>
                <a:gd name="adj" fmla="val 50000"/>
              </a:avLst>
            </a:prstGeom>
            <a:solidFill>
              <a:srgbClr val="FBE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562226" y="2099222"/>
              <a:ext cx="279673" cy="266344"/>
            </a:xfrm>
            <a:prstGeom prst="roundRect">
              <a:avLst>
                <a:gd name="adj" fmla="val 50000"/>
              </a:avLst>
            </a:prstGeom>
            <a:solidFill>
              <a:srgbClr val="FB6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5562226" y="1386238"/>
              <a:ext cx="279673" cy="266344"/>
            </a:xfrm>
            <a:prstGeom prst="roundRect">
              <a:avLst>
                <a:gd name="adj" fmla="val 50000"/>
              </a:avLst>
            </a:prstGeom>
            <a:solidFill>
              <a:srgbClr val="489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562226" y="673251"/>
              <a:ext cx="279673" cy="266344"/>
            </a:xfrm>
            <a:prstGeom prst="roundRect">
              <a:avLst>
                <a:gd name="adj" fmla="val 50000"/>
              </a:avLst>
            </a:prstGeom>
            <a:solidFill>
              <a:srgbClr val="085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 flipH="1">
            <a:off x="8611141" y="3601862"/>
            <a:ext cx="2880000" cy="2880000"/>
            <a:chOff x="-580259" y="2998215"/>
            <a:chExt cx="2880000" cy="2892529"/>
          </a:xfrm>
          <a:effectLst/>
        </p:grpSpPr>
        <p:sp>
          <p:nvSpPr>
            <p:cNvPr id="28" name="Овал 27"/>
            <p:cNvSpPr/>
            <p:nvPr/>
          </p:nvSpPr>
          <p:spPr>
            <a:xfrm>
              <a:off x="-580259" y="2998215"/>
              <a:ext cx="2880000" cy="2892529"/>
            </a:xfrm>
            <a:prstGeom prst="ellipse">
              <a:avLst/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-580259" y="3836304"/>
              <a:ext cx="2713703" cy="1143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8306B"/>
                  </a:solidFill>
                </a:rPr>
                <a:t>ВСЕГО</a:t>
              </a:r>
            </a:p>
            <a:p>
              <a:pPr algn="ctr"/>
              <a:r>
                <a:rPr lang="ru-RU" sz="2800" b="1" dirty="0" smtClean="0">
                  <a:solidFill>
                    <a:srgbClr val="EF3B2C"/>
                  </a:solidFill>
                </a:rPr>
                <a:t>23 660,2</a:t>
              </a:r>
            </a:p>
            <a:p>
              <a:pPr algn="ctr"/>
              <a:r>
                <a:rPr lang="ru-RU" sz="2000" b="1" dirty="0" smtClean="0">
                  <a:solidFill>
                    <a:srgbClr val="08306B"/>
                  </a:solidFill>
                </a:rPr>
                <a:t>(98,4%)</a:t>
              </a:r>
              <a:endParaRPr lang="ru-RU" sz="2000" b="1" dirty="0">
                <a:solidFill>
                  <a:srgbClr val="08306B"/>
                </a:solidFill>
              </a:endParaRPr>
            </a:p>
          </p:txBody>
        </p:sp>
      </p:grpSp>
      <p:cxnSp>
        <p:nvCxnSpPr>
          <p:cNvPr id="34" name="Соединительная линия уступом 33"/>
          <p:cNvCxnSpPr>
            <a:endCxn id="24" idx="1"/>
          </p:cNvCxnSpPr>
          <p:nvPr/>
        </p:nvCxnSpPr>
        <p:spPr>
          <a:xfrm rot="10800000" flipV="1">
            <a:off x="7961540" y="2609173"/>
            <a:ext cx="1195260" cy="831741"/>
          </a:xfrm>
          <a:prstGeom prst="bentConnector3">
            <a:avLst>
              <a:gd name="adj1" fmla="val 41775"/>
            </a:avLst>
          </a:prstGeom>
          <a:ln w="63500"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 flipH="1">
            <a:off x="498026" y="1013351"/>
            <a:ext cx="5364643" cy="612000"/>
          </a:xfrm>
          <a:prstGeom prst="roundRect">
            <a:avLst>
              <a:gd name="adj" fmla="val 50000"/>
            </a:avLst>
          </a:prstGeom>
          <a:solidFill>
            <a:srgbClr val="085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0" rtlCol="0" anchor="ctr"/>
          <a:lstStyle/>
          <a:p>
            <a:pPr algn="ctr"/>
            <a:r>
              <a:rPr lang="ru-RU" sz="1600" b="1" dirty="0" smtClean="0"/>
              <a:t>Целевые средства на оплату медицинской помощи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498025" y="1719536"/>
            <a:ext cx="5364644" cy="612000"/>
          </a:xfrm>
          <a:prstGeom prst="roundRect">
            <a:avLst>
              <a:gd name="adj" fmla="val 50000"/>
            </a:avLst>
          </a:prstGeom>
          <a:solidFill>
            <a:srgbClr val="489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0" rtlCol="0" anchor="ctr"/>
          <a:lstStyle/>
          <a:p>
            <a:pPr algn="ctr"/>
            <a:r>
              <a:rPr lang="ru-RU" b="1" dirty="0" smtClean="0">
                <a:latin typeface="+mn-lt"/>
                <a:cs typeface="Times New Roman" pitchFamily="18" charset="0"/>
              </a:rPr>
              <a:t>Расходы на ведение дела СМО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512048" y="2429367"/>
            <a:ext cx="5374473" cy="612000"/>
          </a:xfrm>
          <a:prstGeom prst="roundRect">
            <a:avLst>
              <a:gd name="adj" fmla="val 50000"/>
            </a:avLst>
          </a:prstGeom>
          <a:solidFill>
            <a:srgbClr val="FB6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0" rtlCol="0" anchor="ctr"/>
          <a:lstStyle/>
          <a:p>
            <a:pPr algn="ctr"/>
            <a:r>
              <a:rPr lang="ru-RU" b="1" dirty="0" smtClean="0"/>
              <a:t>Оплата медпомощи в других субъектах РФ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498025" y="3117127"/>
            <a:ext cx="5364644" cy="612000"/>
          </a:xfrm>
          <a:prstGeom prst="roundRect">
            <a:avLst>
              <a:gd name="adj" fmla="val 50000"/>
            </a:avLst>
          </a:prstGeom>
          <a:solidFill>
            <a:srgbClr val="FBE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0" rtlCol="0" anchor="ctr"/>
          <a:lstStyle/>
          <a:p>
            <a:pPr algn="ctr"/>
            <a:r>
              <a:rPr lang="ru-RU" b="1" dirty="0" smtClean="0">
                <a:solidFill>
                  <a:srgbClr val="08519C"/>
                </a:solidFill>
                <a:latin typeface="+mn-lt"/>
                <a:cs typeface="Times New Roman" pitchFamily="18" charset="0"/>
              </a:rPr>
              <a:t>НСЗ на оплату медицинской помощи</a:t>
            </a:r>
          </a:p>
        </p:txBody>
      </p:sp>
      <p:cxnSp>
        <p:nvCxnSpPr>
          <p:cNvPr id="40" name="Соединительная линия уступом 39"/>
          <p:cNvCxnSpPr>
            <a:endCxn id="27" idx="1"/>
          </p:cNvCxnSpPr>
          <p:nvPr/>
        </p:nvCxnSpPr>
        <p:spPr>
          <a:xfrm rot="10800000">
            <a:off x="7961541" y="1311226"/>
            <a:ext cx="1180161" cy="592803"/>
          </a:xfrm>
          <a:prstGeom prst="bentConnector3">
            <a:avLst>
              <a:gd name="adj1" fmla="val 50000"/>
            </a:avLst>
          </a:prstGeom>
          <a:ln w="63500"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 flipH="1">
            <a:off x="6123312" y="1716620"/>
            <a:ext cx="1205650" cy="612000"/>
          </a:xfrm>
          <a:prstGeom prst="roundRect">
            <a:avLst>
              <a:gd name="adj" fmla="val 50000"/>
            </a:avLst>
          </a:prstGeom>
          <a:solidFill>
            <a:srgbClr val="E9E9EB"/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8306B"/>
                </a:solidFill>
              </a:rPr>
              <a:t>186,1</a:t>
            </a:r>
            <a:endParaRPr lang="ru-RU" b="1" dirty="0">
              <a:solidFill>
                <a:srgbClr val="08306B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 flipH="1">
            <a:off x="6156377" y="995279"/>
            <a:ext cx="1205650" cy="612000"/>
          </a:xfrm>
          <a:prstGeom prst="roundRect">
            <a:avLst>
              <a:gd name="adj" fmla="val 50000"/>
            </a:avLst>
          </a:prstGeom>
          <a:solidFill>
            <a:srgbClr val="E9E9EB"/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8306B"/>
                </a:solidFill>
              </a:rPr>
              <a:t>20 125,8</a:t>
            </a:r>
            <a:endParaRPr lang="ru-RU" b="1" dirty="0">
              <a:solidFill>
                <a:srgbClr val="08306B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 flipH="1">
            <a:off x="6153248" y="3126021"/>
            <a:ext cx="1205650" cy="612000"/>
          </a:xfrm>
          <a:prstGeom prst="roundRect">
            <a:avLst>
              <a:gd name="adj" fmla="val 50000"/>
            </a:avLst>
          </a:prstGeom>
          <a:solidFill>
            <a:srgbClr val="E9E9EB"/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8306B"/>
                </a:solidFill>
              </a:rPr>
              <a:t>1 635,0</a:t>
            </a:r>
            <a:endParaRPr lang="ru-RU" b="1" dirty="0">
              <a:solidFill>
                <a:srgbClr val="08306B"/>
              </a:solidFill>
            </a:endParaRPr>
          </a:p>
        </p:txBody>
      </p:sp>
      <p:cxnSp>
        <p:nvCxnSpPr>
          <p:cNvPr id="55" name="Прямая соединительная линия 54"/>
          <p:cNvCxnSpPr>
            <a:stCxn id="25" idx="3"/>
            <a:endCxn id="6" idx="1"/>
          </p:cNvCxnSpPr>
          <p:nvPr/>
        </p:nvCxnSpPr>
        <p:spPr>
          <a:xfrm flipH="1">
            <a:off x="5886521" y="2731020"/>
            <a:ext cx="1795346" cy="4347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 flipH="1">
            <a:off x="6123312" y="2431632"/>
            <a:ext cx="1205650" cy="612000"/>
          </a:xfrm>
          <a:prstGeom prst="roundRect">
            <a:avLst>
              <a:gd name="adj" fmla="val 50000"/>
            </a:avLst>
          </a:prstGeom>
          <a:solidFill>
            <a:srgbClr val="E9E9EB"/>
          </a:solidFill>
          <a:ln>
            <a:solidFill>
              <a:srgbClr val="E9E9E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8306B"/>
                </a:solidFill>
              </a:rPr>
              <a:t>611,8</a:t>
            </a:r>
            <a:endParaRPr lang="ru-RU" b="1" dirty="0">
              <a:solidFill>
                <a:srgbClr val="08306B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 flipH="1">
            <a:off x="545097" y="3149125"/>
            <a:ext cx="540000" cy="5376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Овал 82"/>
          <p:cNvSpPr/>
          <p:nvPr/>
        </p:nvSpPr>
        <p:spPr>
          <a:xfrm flipH="1">
            <a:off x="528288" y="1042399"/>
            <a:ext cx="540000" cy="5376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 flipH="1">
            <a:off x="531683" y="1755876"/>
            <a:ext cx="540000" cy="5376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 flipH="1">
            <a:off x="554012" y="2468024"/>
            <a:ext cx="540000" cy="5376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75533" y="4549947"/>
            <a:ext cx="7183842" cy="621523"/>
            <a:chOff x="498025" y="3828640"/>
            <a:chExt cx="7183842" cy="621523"/>
          </a:xfrm>
        </p:grpSpPr>
        <p:cxnSp>
          <p:nvCxnSpPr>
            <p:cNvPr id="60" name="Прямая соединительная линия 59"/>
            <p:cNvCxnSpPr>
              <a:stCxn id="23" idx="3"/>
              <a:endCxn id="8" idx="1"/>
            </p:cNvCxnSpPr>
            <p:nvPr/>
          </p:nvCxnSpPr>
          <p:spPr>
            <a:xfrm flipH="1" flipV="1">
              <a:off x="5862669" y="4134640"/>
              <a:ext cx="1819198" cy="16172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Скругленный прямоугольник 7"/>
            <p:cNvSpPr/>
            <p:nvPr/>
          </p:nvSpPr>
          <p:spPr>
            <a:xfrm flipH="1">
              <a:off x="498025" y="3828640"/>
              <a:ext cx="5364644" cy="612000"/>
            </a:xfrm>
            <a:prstGeom prst="roundRect">
              <a:avLst>
                <a:gd name="adj" fmla="val 50000"/>
              </a:avLst>
            </a:prstGeom>
            <a:solidFill>
              <a:srgbClr val="FDA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0" rtlCol="0" anchor="ctr"/>
            <a:lstStyle/>
            <a:p>
              <a:pPr algn="ctr"/>
              <a:r>
                <a:rPr lang="ru-RU" b="1" dirty="0" smtClean="0">
                  <a:solidFill>
                    <a:srgbClr val="08306B"/>
                  </a:solidFill>
                  <a:latin typeface="+mn-lt"/>
                  <a:cs typeface="Times New Roman" pitchFamily="18" charset="0"/>
                </a:rPr>
                <a:t>Средства НСЗ на обучение, ремонт и приобретение </a:t>
              </a:r>
              <a:r>
                <a:rPr lang="ru-RU" b="1" dirty="0" err="1" smtClean="0">
                  <a:solidFill>
                    <a:srgbClr val="08306B"/>
                  </a:solidFill>
                  <a:latin typeface="+mn-lt"/>
                  <a:cs typeface="Times New Roman" pitchFamily="18" charset="0"/>
                </a:rPr>
                <a:t>мед.оборудования</a:t>
              </a:r>
              <a:endParaRPr lang="ru-RU" b="1" dirty="0" smtClean="0">
                <a:solidFill>
                  <a:srgbClr val="08306B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 flipH="1">
              <a:off x="6169443" y="3838163"/>
              <a:ext cx="1205650" cy="612000"/>
            </a:xfrm>
            <a:prstGeom prst="roundRect">
              <a:avLst>
                <a:gd name="adj" fmla="val 50000"/>
              </a:avLst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8306B"/>
                  </a:solidFill>
                </a:rPr>
                <a:t>34,8</a:t>
              </a:r>
              <a:endParaRPr lang="ru-RU" b="1" dirty="0">
                <a:solidFill>
                  <a:srgbClr val="08306B"/>
                </a:solidFill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 flipH="1">
              <a:off x="545097" y="3860304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8434" y="3932538"/>
              <a:ext cx="476250" cy="474187"/>
            </a:xfrm>
            <a:prstGeom prst="rect">
              <a:avLst/>
            </a:prstGeom>
          </p:spPr>
        </p:pic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70" y="2591156"/>
            <a:ext cx="335046" cy="33359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12048" y="3809655"/>
            <a:ext cx="7183842" cy="616907"/>
            <a:chOff x="498025" y="4523492"/>
            <a:chExt cx="7183842" cy="616907"/>
          </a:xfrm>
        </p:grpSpPr>
        <p:cxnSp>
          <p:nvCxnSpPr>
            <p:cNvPr id="62" name="Прямая соединительная линия 61"/>
            <p:cNvCxnSpPr>
              <a:stCxn id="22" idx="3"/>
              <a:endCxn id="5" idx="1"/>
            </p:cNvCxnSpPr>
            <p:nvPr/>
          </p:nvCxnSpPr>
          <p:spPr>
            <a:xfrm flipH="1" flipV="1">
              <a:off x="5862669" y="4834399"/>
              <a:ext cx="1819198" cy="2631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Скругленный прямоугольник 4"/>
            <p:cNvSpPr/>
            <p:nvPr/>
          </p:nvSpPr>
          <p:spPr>
            <a:xfrm flipH="1">
              <a:off x="498025" y="4528399"/>
              <a:ext cx="5364644" cy="612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0" rtlCol="0" anchor="ctr"/>
            <a:lstStyle/>
            <a:p>
              <a:pPr algn="ctr"/>
              <a:r>
                <a:rPr lang="ru-RU" b="1" dirty="0" smtClean="0">
                  <a:solidFill>
                    <a:srgbClr val="1967AD"/>
                  </a:solidFill>
                  <a:latin typeface="+mn-lt"/>
                  <a:cs typeface="Times New Roman" pitchFamily="18" charset="0"/>
                </a:rPr>
                <a:t>Расходы за медпомощь иногородним гражданам в МО Томской обл.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 flipH="1">
              <a:off x="6181369" y="4523492"/>
              <a:ext cx="1205650" cy="612000"/>
            </a:xfrm>
            <a:prstGeom prst="roundRect">
              <a:avLst>
                <a:gd name="adj" fmla="val 50000"/>
              </a:avLst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8306B"/>
                  </a:solidFill>
                </a:rPr>
                <a:t>909,8</a:t>
              </a:r>
              <a:endParaRPr lang="ru-RU" b="1" dirty="0">
                <a:solidFill>
                  <a:srgbClr val="08306B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 flipH="1">
              <a:off x="537240" y="4564140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4034" y="4617616"/>
              <a:ext cx="476250" cy="474187"/>
            </a:xfrm>
            <a:prstGeom prst="rect">
              <a:avLst/>
            </a:prstGeom>
          </p:spPr>
        </p:pic>
      </p:grpSp>
      <p:pic>
        <p:nvPicPr>
          <p:cNvPr id="93" name="Рисунок 9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245" y="1136522"/>
            <a:ext cx="329912" cy="328483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468" y="1843932"/>
            <a:ext cx="370161" cy="368558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982" y="3225804"/>
            <a:ext cx="377696" cy="376060"/>
          </a:xfrm>
          <a:prstGeom prst="rect">
            <a:avLst/>
          </a:prstGeom>
        </p:spPr>
      </p:pic>
      <p:sp>
        <p:nvSpPr>
          <p:cNvPr id="101" name="Скругленный прямоугольник 100"/>
          <p:cNvSpPr/>
          <p:nvPr/>
        </p:nvSpPr>
        <p:spPr>
          <a:xfrm flipH="1">
            <a:off x="7686642" y="6210176"/>
            <a:ext cx="279673" cy="265190"/>
          </a:xfrm>
          <a:prstGeom prst="roundRect">
            <a:avLst>
              <a:gd name="adj" fmla="val 50000"/>
            </a:avLst>
          </a:prstGeom>
          <a:solidFill>
            <a:srgbClr val="7BB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 flipH="1">
            <a:off x="564034" y="6042343"/>
            <a:ext cx="540000" cy="5376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75533" y="5306548"/>
            <a:ext cx="7204459" cy="616225"/>
            <a:chOff x="475533" y="6009086"/>
            <a:chExt cx="7204459" cy="616225"/>
          </a:xfrm>
        </p:grpSpPr>
        <p:sp>
          <p:nvSpPr>
            <p:cNvPr id="98" name="Скругленный прямоугольник 97"/>
            <p:cNvSpPr/>
            <p:nvPr/>
          </p:nvSpPr>
          <p:spPr>
            <a:xfrm flipH="1">
              <a:off x="515930" y="6009086"/>
              <a:ext cx="5374473" cy="612000"/>
            </a:xfrm>
            <a:prstGeom prst="roundRect">
              <a:avLst>
                <a:gd name="adj" fmla="val 50000"/>
              </a:avLst>
            </a:prstGeom>
            <a:solidFill>
              <a:srgbClr val="1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0" rtlCol="0" anchor="ctr"/>
            <a:lstStyle/>
            <a:p>
              <a:pPr algn="ctr"/>
              <a:r>
                <a:rPr lang="ru-RU" sz="1600" b="1" dirty="0" smtClean="0">
                  <a:latin typeface="+mn-lt"/>
                  <a:cs typeface="Times New Roman" pitchFamily="18" charset="0"/>
                </a:rPr>
                <a:t>Софинансирование расходов медорганизаций на оплату труда врачей и среднего медперсонала</a:t>
              </a:r>
              <a:endParaRPr lang="ru-RU" sz="1600" dirty="0" smtClean="0">
                <a:latin typeface="+mn-lt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 flipH="1" flipV="1">
              <a:off x="5886521" y="6311174"/>
              <a:ext cx="1793471" cy="10286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Скругленный прямоугольник 98"/>
            <p:cNvSpPr/>
            <p:nvPr/>
          </p:nvSpPr>
          <p:spPr>
            <a:xfrm flipH="1">
              <a:off x="6181369" y="6013311"/>
              <a:ext cx="1205650" cy="612000"/>
            </a:xfrm>
            <a:prstGeom prst="roundRect">
              <a:avLst>
                <a:gd name="adj" fmla="val 50000"/>
              </a:avLst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8306B"/>
                  </a:solidFill>
                </a:rPr>
                <a:t>42,5</a:t>
              </a:r>
              <a:endParaRPr lang="ru-RU" b="1" dirty="0">
                <a:solidFill>
                  <a:srgbClr val="08306B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33" y="6043943"/>
              <a:ext cx="738119" cy="550835"/>
            </a:xfrm>
            <a:prstGeom prst="rect">
              <a:avLst/>
            </a:prstGeom>
          </p:spPr>
        </p:pic>
      </p:grpSp>
      <p:cxnSp>
        <p:nvCxnSpPr>
          <p:cNvPr id="107" name="Соединительная линия уступом 106"/>
          <p:cNvCxnSpPr>
            <a:stCxn id="25" idx="1"/>
          </p:cNvCxnSpPr>
          <p:nvPr/>
        </p:nvCxnSpPr>
        <p:spPr>
          <a:xfrm flipV="1">
            <a:off x="7961540" y="2407285"/>
            <a:ext cx="1180161" cy="323735"/>
          </a:xfrm>
          <a:prstGeom prst="bentConnector3">
            <a:avLst>
              <a:gd name="adj1" fmla="val 45001"/>
            </a:avLst>
          </a:prstGeom>
          <a:ln w="63500">
            <a:solidFill>
              <a:schemeClr val="bg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>
            <a:stCxn id="26" idx="1"/>
            <a:endCxn id="109" idx="3"/>
          </p:cNvCxnSpPr>
          <p:nvPr/>
        </p:nvCxnSpPr>
        <p:spPr>
          <a:xfrm>
            <a:off x="7961540" y="2021124"/>
            <a:ext cx="1195259" cy="238888"/>
          </a:xfrm>
          <a:prstGeom prst="bentConnector3">
            <a:avLst>
              <a:gd name="adj1" fmla="val 50000"/>
            </a:avLst>
          </a:prstGeom>
          <a:ln w="63500">
            <a:solidFill>
              <a:schemeClr val="bg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 bwMode="auto">
          <a:xfrm flipH="1">
            <a:off x="9156799" y="1211702"/>
            <a:ext cx="2508429" cy="2096619"/>
          </a:xfrm>
          <a:prstGeom prst="rect">
            <a:avLst/>
          </a:prstGeom>
          <a:ln w="98425" cmpd="sng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altLang="ru-RU" b="1" dirty="0" smtClean="0">
                <a:solidFill>
                  <a:srgbClr val="1967AD"/>
                </a:solidFill>
                <a:cs typeface="Times New Roman" pitchFamily="18" charset="0"/>
              </a:rPr>
              <a:t>расходы </a:t>
            </a:r>
            <a:r>
              <a:rPr lang="ru-RU" altLang="ru-RU" b="1" dirty="0">
                <a:solidFill>
                  <a:srgbClr val="1967AD"/>
                </a:solidFill>
                <a:cs typeface="Times New Roman" pitchFamily="18" charset="0"/>
              </a:rPr>
              <a:t>на территориальную программу ОМС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altLang="ru-RU" sz="2800" b="1" dirty="0" smtClean="0">
                <a:solidFill>
                  <a:srgbClr val="1967AD"/>
                </a:solidFill>
                <a:cs typeface="Times New Roman" pitchFamily="18" charset="0"/>
              </a:rPr>
              <a:t>22 558,7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altLang="ru-RU" sz="2000" b="1" dirty="0" smtClean="0">
                <a:solidFill>
                  <a:srgbClr val="1967AD"/>
                </a:solidFill>
                <a:cs typeface="Times New Roman" pitchFamily="18" charset="0"/>
              </a:rPr>
              <a:t>(99%)</a:t>
            </a:r>
            <a:endParaRPr lang="en-US" altLang="ru-RU" sz="2000" b="1" dirty="0">
              <a:solidFill>
                <a:srgbClr val="1967AD"/>
              </a:solidFill>
              <a:cs typeface="Times New Roman" pitchFamily="18" charset="0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V="1">
            <a:off x="6537365" y="755637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98026" y="6042343"/>
            <a:ext cx="7167944" cy="622285"/>
            <a:chOff x="513923" y="5254320"/>
            <a:chExt cx="7167944" cy="622285"/>
          </a:xfrm>
        </p:grpSpPr>
        <p:cxnSp>
          <p:nvCxnSpPr>
            <p:cNvPr id="67" name="Прямая соединительная линия 66"/>
            <p:cNvCxnSpPr>
              <a:stCxn id="20" idx="3"/>
              <a:endCxn id="18" idx="1"/>
            </p:cNvCxnSpPr>
            <p:nvPr/>
          </p:nvCxnSpPr>
          <p:spPr>
            <a:xfrm flipH="1" flipV="1">
              <a:off x="5888396" y="5560320"/>
              <a:ext cx="1793471" cy="10286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Скругленный прямоугольник 17"/>
            <p:cNvSpPr/>
            <p:nvPr/>
          </p:nvSpPr>
          <p:spPr>
            <a:xfrm flipH="1">
              <a:off x="513923" y="5254320"/>
              <a:ext cx="5374473" cy="612000"/>
            </a:xfrm>
            <a:prstGeom prst="roundRect">
              <a:avLst>
                <a:gd name="adj" fmla="val 50000"/>
              </a:avLst>
            </a:prstGeom>
            <a:solidFill>
              <a:srgbClr val="7BB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0" rtlCol="0" anchor="ctr"/>
            <a:lstStyle/>
            <a:p>
              <a:pPr algn="ctr"/>
              <a:r>
                <a:rPr lang="ru-RU" b="1" dirty="0" smtClean="0">
                  <a:latin typeface="+mn-lt"/>
                  <a:cs typeface="Times New Roman" pitchFamily="18" charset="0"/>
                </a:rPr>
                <a:t>Выполнение управленческих функций </a:t>
              </a:r>
              <a:br>
                <a:rPr lang="ru-RU" b="1" dirty="0" smtClean="0">
                  <a:latin typeface="+mn-lt"/>
                  <a:cs typeface="Times New Roman" pitchFamily="18" charset="0"/>
                </a:rPr>
              </a:br>
              <a:r>
                <a:rPr lang="ru-RU" b="1" dirty="0" smtClean="0">
                  <a:latin typeface="+mn-lt"/>
                  <a:cs typeface="Times New Roman" pitchFamily="18" charset="0"/>
                </a:rPr>
                <a:t>ТФОМС Томской области</a:t>
              </a:r>
              <a:endParaRPr lang="ru-RU" dirty="0" smtClean="0">
                <a:latin typeface="+mn-lt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 flipH="1">
              <a:off x="6181369" y="5264605"/>
              <a:ext cx="1205650" cy="612000"/>
            </a:xfrm>
            <a:prstGeom prst="roundRect">
              <a:avLst>
                <a:gd name="adj" fmla="val 50000"/>
              </a:avLst>
            </a:prstGeom>
            <a:solidFill>
              <a:srgbClr val="E9E9EB"/>
            </a:solidFill>
            <a:ln>
              <a:solidFill>
                <a:srgbClr val="E9E9E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8306B"/>
                  </a:solidFill>
                </a:rPr>
                <a:t>114,4</a:t>
              </a:r>
              <a:endParaRPr lang="ru-RU" b="1" dirty="0">
                <a:solidFill>
                  <a:srgbClr val="08306B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 flipH="1">
              <a:off x="564034" y="5291490"/>
              <a:ext cx="540000" cy="5376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70" y="5410540"/>
              <a:ext cx="299559" cy="299559"/>
            </a:xfrm>
            <a:prstGeom prst="rect">
              <a:avLst/>
            </a:prstGeom>
          </p:spPr>
        </p:pic>
      </p:grpSp>
      <p:sp>
        <p:nvSpPr>
          <p:cNvPr id="68" name="Овал 67"/>
          <p:cNvSpPr/>
          <p:nvPr/>
        </p:nvSpPr>
        <p:spPr>
          <a:xfrm flipH="1">
            <a:off x="564034" y="5354388"/>
            <a:ext cx="540000" cy="5376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4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3268D"/>
              </a:clrFrom>
              <a:clrTo>
                <a:srgbClr val="23268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5" y="177800"/>
            <a:ext cx="11543432" cy="6591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300" y="0"/>
            <a:ext cx="12484100" cy="751927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7628" y="32088"/>
            <a:ext cx="5722759" cy="676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>
                <a:solidFill>
                  <a:srgbClr val="1967AD"/>
                </a:solidFill>
              </a:rPr>
              <a:t>МЕЖТЕРРИТОРИАЛЬНЫЕ РАСЧЕТЫ</a:t>
            </a:r>
            <a:br>
              <a:rPr lang="ru-RU" sz="2200" b="1" dirty="0">
                <a:solidFill>
                  <a:srgbClr val="1967AD"/>
                </a:solidFill>
              </a:rPr>
            </a:br>
            <a:r>
              <a:rPr lang="ru-RU" sz="2200" b="1" dirty="0">
                <a:solidFill>
                  <a:srgbClr val="1967AD"/>
                </a:solidFill>
              </a:rPr>
              <a:t>(МЛН. РУБ.)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6537365" y="755637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279029"/>
              </p:ext>
            </p:extLst>
          </p:nvPr>
        </p:nvGraphicFramePr>
        <p:xfrm>
          <a:off x="1463493" y="677823"/>
          <a:ext cx="11243162" cy="600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Выноска 2 (граница и черта) 10"/>
          <p:cNvSpPr/>
          <p:nvPr/>
        </p:nvSpPr>
        <p:spPr>
          <a:xfrm>
            <a:off x="9598044" y="1312823"/>
            <a:ext cx="1002964" cy="1611247"/>
          </a:xfrm>
          <a:prstGeom prst="accentBorderCallout2">
            <a:avLst>
              <a:gd name="adj1" fmla="val 70074"/>
              <a:gd name="adj2" fmla="val -4520"/>
              <a:gd name="adj3" fmla="val 70417"/>
              <a:gd name="adj4" fmla="val -179020"/>
              <a:gd name="adj5" fmla="val 53335"/>
              <a:gd name="adj6" fmla="val -201082"/>
            </a:avLst>
          </a:prstGeom>
          <a:pattFill prst="pct80">
            <a:fgClr>
              <a:srgbClr val="FC917A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Выноска 2 (граница и черта) 11"/>
          <p:cNvSpPr/>
          <p:nvPr/>
        </p:nvSpPr>
        <p:spPr>
          <a:xfrm>
            <a:off x="5948885" y="1689790"/>
            <a:ext cx="1004571" cy="1620731"/>
          </a:xfrm>
          <a:prstGeom prst="accentBorderCallout2">
            <a:avLst>
              <a:gd name="adj1" fmla="val 70074"/>
              <a:gd name="adj2" fmla="val -4520"/>
              <a:gd name="adj3" fmla="val 70417"/>
              <a:gd name="adj4" fmla="val -179020"/>
              <a:gd name="adj5" fmla="val 53335"/>
              <a:gd name="adj6" fmla="val -201082"/>
            </a:avLst>
          </a:prstGeom>
          <a:pattFill prst="pct80">
            <a:fgClr>
              <a:srgbClr val="FC917A"/>
            </a:fgClr>
            <a:bgClr>
              <a:schemeClr val="bg1"/>
            </a:bgClr>
          </a:pattFill>
          <a:ln>
            <a:solidFill>
              <a:srgbClr val="A41F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Выноска 2 (граница и черта) 12"/>
          <p:cNvSpPr/>
          <p:nvPr/>
        </p:nvSpPr>
        <p:spPr>
          <a:xfrm>
            <a:off x="2291022" y="1852720"/>
            <a:ext cx="992467" cy="1603914"/>
          </a:xfrm>
          <a:prstGeom prst="accentBorderCallout2">
            <a:avLst>
              <a:gd name="adj1" fmla="val 70074"/>
              <a:gd name="adj2" fmla="val -4520"/>
              <a:gd name="adj3" fmla="val 70417"/>
              <a:gd name="adj4" fmla="val -179020"/>
              <a:gd name="adj5" fmla="val 53335"/>
              <a:gd name="adj6" fmla="val -201082"/>
            </a:avLst>
          </a:prstGeom>
          <a:pattFill prst="pct80">
            <a:fgClr>
              <a:srgbClr val="FC917A"/>
            </a:fgClr>
            <a:bgClr>
              <a:schemeClr val="bg1"/>
            </a:bgClr>
          </a:pattFill>
          <a:ln>
            <a:solidFill>
              <a:srgbClr val="A41F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"/>
          <p:cNvSpPr txBox="1"/>
          <p:nvPr/>
        </p:nvSpPr>
        <p:spPr>
          <a:xfrm>
            <a:off x="275589" y="2045590"/>
            <a:ext cx="1965193" cy="9494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ФГУ (673,1)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За счет бюджета Федерального фонда ОМС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8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3268D"/>
              </a:clrFrom>
              <a:clrTo>
                <a:srgbClr val="23268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5" y="177800"/>
            <a:ext cx="11543432" cy="6591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783713" y="2164921"/>
            <a:ext cx="12484100" cy="751927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87149" y="32088"/>
            <a:ext cx="8613239" cy="676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solidFill>
                  <a:srgbClr val="1967AD"/>
                </a:solidFill>
              </a:rPr>
              <a:t>РАСХОДЫ НА ЛЕЧЕНИЕ ТОМИЧЕЙ В МЕДИЦИНСКИХ </a:t>
            </a:r>
          </a:p>
          <a:p>
            <a:pPr algn="r"/>
            <a:r>
              <a:rPr lang="ru-RU" sz="2200" b="1" dirty="0" smtClean="0">
                <a:solidFill>
                  <a:srgbClr val="1967AD"/>
                </a:solidFill>
              </a:rPr>
              <a:t>ОРГАНИЗАЦИЯХ ДРУГИХ РЕГИОНОВ РФ В 20</a:t>
            </a:r>
            <a:r>
              <a:rPr lang="en-US" sz="2200" b="1" dirty="0" smtClean="0">
                <a:solidFill>
                  <a:srgbClr val="1967AD"/>
                </a:solidFill>
              </a:rPr>
              <a:t>2</a:t>
            </a:r>
            <a:r>
              <a:rPr lang="ru-RU" sz="2200" b="1" dirty="0" smtClean="0">
                <a:solidFill>
                  <a:srgbClr val="1967AD"/>
                </a:solidFill>
              </a:rPr>
              <a:t>3 ГОДУ</a:t>
            </a:r>
            <a:endParaRPr lang="ru-RU" sz="2200" b="1" dirty="0">
              <a:solidFill>
                <a:srgbClr val="1967AD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6537365" y="755637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211474"/>
              </p:ext>
            </p:extLst>
          </p:nvPr>
        </p:nvGraphicFramePr>
        <p:xfrm>
          <a:off x="2395657" y="964592"/>
          <a:ext cx="7895369" cy="597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Выноска 3 (с границей) 5"/>
          <p:cNvSpPr/>
          <p:nvPr/>
        </p:nvSpPr>
        <p:spPr>
          <a:xfrm rot="10800000">
            <a:off x="225881" y="419314"/>
            <a:ext cx="3556874" cy="1011719"/>
          </a:xfrm>
          <a:prstGeom prst="accentCallout3">
            <a:avLst>
              <a:gd name="adj1" fmla="val 43903"/>
              <a:gd name="adj2" fmla="val -2475"/>
              <a:gd name="adj3" fmla="val 45178"/>
              <a:gd name="adj4" fmla="val -3867"/>
              <a:gd name="adj5" fmla="val 70140"/>
              <a:gd name="adj6" fmla="val -20821"/>
              <a:gd name="adj7" fmla="val -65241"/>
              <a:gd name="adj8" fmla="val -790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5189" y="487547"/>
            <a:ext cx="379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38520C0-4D87-4AAC-B7E1-03B893CD5784}" type="CATEGORYNAME">
              <a:rPr lang="ru-RU" b="1" smtClean="0">
                <a:solidFill>
                  <a:srgbClr val="002060"/>
                </a:solidFill>
              </a:rPr>
              <a:pPr/>
              <a:t> Алтайский край</a:t>
            </a:fld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30 млн. рублей</a:t>
            </a:r>
            <a:r>
              <a:rPr lang="ru-RU" dirty="0" smtClean="0"/>
              <a:t>, 570 случаев – </a:t>
            </a:r>
          </a:p>
          <a:p>
            <a:r>
              <a:rPr lang="ru-RU" b="1" dirty="0" smtClean="0"/>
              <a:t>«мед. реабилитация», «хирургия»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03551" y="5015810"/>
            <a:ext cx="3864554" cy="1754326"/>
            <a:chOff x="203551" y="5015810"/>
            <a:chExt cx="3864554" cy="1754326"/>
          </a:xfrm>
        </p:grpSpPr>
        <p:sp>
          <p:nvSpPr>
            <p:cNvPr id="11" name="Выноска 1 (с границей) 10"/>
            <p:cNvSpPr/>
            <p:nvPr/>
          </p:nvSpPr>
          <p:spPr>
            <a:xfrm rot="10800000">
              <a:off x="236978" y="5053771"/>
              <a:ext cx="3556876" cy="889000"/>
            </a:xfrm>
            <a:prstGeom prst="accentCallout1">
              <a:avLst>
                <a:gd name="adj1" fmla="val 68750"/>
                <a:gd name="adj2" fmla="val -2285"/>
                <a:gd name="adj3" fmla="val 218214"/>
                <a:gd name="adj4" fmla="val -47457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3551" y="5015810"/>
              <a:ext cx="38645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1564C8D0-A839-4F1E-A181-98DC47D55025}" type="CATEGORYNAME">
                <a:rPr lang="ru-RU" b="1">
                  <a:solidFill>
                    <a:srgbClr val="002060"/>
                  </a:solidFill>
                </a:rPr>
                <a:pPr/>
                <a:t>Кемеровская область</a:t>
              </a:fld>
              <a:endParaRPr lang="ru-RU" b="1" dirty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C00000"/>
                  </a:solidFill>
                </a:rPr>
                <a:t>98,5 млн. рублей</a:t>
              </a:r>
              <a:r>
                <a:rPr lang="ru-RU" dirty="0" smtClean="0"/>
                <a:t>, 1500 случаев – </a:t>
              </a:r>
            </a:p>
            <a:p>
              <a:r>
                <a:rPr lang="ru-RU" b="1" dirty="0" smtClean="0"/>
                <a:t>«хирургия, офтальмология, травматология, инфекция, гинекология»</a:t>
              </a:r>
              <a:endParaRPr lang="ru-RU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94049" y="1766956"/>
            <a:ext cx="3642733" cy="1777242"/>
            <a:chOff x="203550" y="1285200"/>
            <a:chExt cx="3642733" cy="1777242"/>
          </a:xfrm>
        </p:grpSpPr>
        <p:sp>
          <p:nvSpPr>
            <p:cNvPr id="39" name="Выноска 3 (с границей) 38"/>
            <p:cNvSpPr/>
            <p:nvPr/>
          </p:nvSpPr>
          <p:spPr>
            <a:xfrm rot="10800000">
              <a:off x="203550" y="1285200"/>
              <a:ext cx="3642733" cy="1026200"/>
            </a:xfrm>
            <a:prstGeom prst="accentCallout3">
              <a:avLst>
                <a:gd name="adj1" fmla="val 43903"/>
                <a:gd name="adj2" fmla="val -2475"/>
                <a:gd name="adj3" fmla="val 43505"/>
                <a:gd name="adj4" fmla="val -2439"/>
                <a:gd name="adj5" fmla="val 119863"/>
                <a:gd name="adj6" fmla="val -24167"/>
                <a:gd name="adj7" fmla="val 63853"/>
                <a:gd name="adj8" fmla="val -4185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978" y="1308116"/>
              <a:ext cx="33851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Новосибирская </a:t>
              </a:r>
              <a:r>
                <a:rPr lang="ru-RU" b="1" dirty="0">
                  <a:solidFill>
                    <a:srgbClr val="002060"/>
                  </a:solidFill>
                </a:rPr>
                <a:t>область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C00000"/>
                  </a:solidFill>
                </a:rPr>
                <a:t>54 млн. рублей</a:t>
              </a:r>
              <a:r>
                <a:rPr lang="ru-RU" dirty="0" smtClean="0"/>
                <a:t>, 1050 случаев – </a:t>
              </a:r>
            </a:p>
            <a:p>
              <a:r>
                <a:rPr lang="ru-RU" dirty="0" smtClean="0"/>
                <a:t>«</a:t>
              </a:r>
              <a:r>
                <a:rPr lang="ru-RU" b="1" dirty="0" smtClean="0"/>
                <a:t>хирургия, офтальмология, гинекология, </a:t>
              </a:r>
              <a:r>
                <a:rPr lang="ru-RU" b="1" dirty="0" err="1" smtClean="0"/>
                <a:t>мед.реабилитация</a:t>
              </a:r>
              <a:r>
                <a:rPr lang="ru-RU" dirty="0" smtClean="0"/>
                <a:t>»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3551" y="3289501"/>
            <a:ext cx="3556877" cy="1477328"/>
            <a:chOff x="289407" y="2488483"/>
            <a:chExt cx="3556877" cy="1477328"/>
          </a:xfrm>
        </p:grpSpPr>
        <p:sp>
          <p:nvSpPr>
            <p:cNvPr id="63" name="Выноска 1 (с границей) 62"/>
            <p:cNvSpPr/>
            <p:nvPr/>
          </p:nvSpPr>
          <p:spPr>
            <a:xfrm rot="10800000">
              <a:off x="289407" y="2517708"/>
              <a:ext cx="3556876" cy="1133980"/>
            </a:xfrm>
            <a:prstGeom prst="accentCallout1">
              <a:avLst>
                <a:gd name="adj1" fmla="val 78750"/>
                <a:gd name="adj2" fmla="val -3356"/>
                <a:gd name="adj3" fmla="val 138541"/>
                <a:gd name="adj4" fmla="val -405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9408" y="2488483"/>
              <a:ext cx="35568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23D66F81-888E-4F4A-A378-2108617AF88F}" type="CATEGORYNAME">
                <a:rPr lang="ru-RU" b="1">
                  <a:solidFill>
                    <a:srgbClr val="002060"/>
                  </a:solidFill>
                </a:rPr>
                <a:pPr/>
                <a:t>г.Москва и  г. Санкт-Петербург</a:t>
              </a:fld>
              <a:r>
                <a:rPr lang="ru-RU" dirty="0">
                  <a:solidFill>
                    <a:srgbClr val="002060"/>
                  </a:solidFill>
                </a:rPr>
                <a:t>; </a:t>
              </a:r>
              <a:endParaRPr lang="ru-RU" b="1" dirty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C00000"/>
                  </a:solidFill>
                </a:rPr>
                <a:t>59 млн. рублей</a:t>
              </a:r>
              <a:r>
                <a:rPr lang="ru-RU" dirty="0" smtClean="0"/>
                <a:t>, 1060 случаев –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 smtClean="0"/>
                <a:t>«</a:t>
              </a:r>
              <a:r>
                <a:rPr lang="ru-RU" b="1" dirty="0"/>
                <a:t>травматология и </a:t>
              </a:r>
              <a:r>
                <a:rPr lang="ru-RU" b="1" dirty="0" smtClean="0"/>
                <a:t>ортопедия»</a:t>
              </a:r>
              <a:endParaRPr lang="ru-RU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 smtClean="0"/>
                <a:t>«хирургия</a:t>
              </a:r>
              <a:r>
                <a:rPr lang="ru-RU" dirty="0" smtClean="0"/>
                <a:t>»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/>
            </a:p>
          </p:txBody>
        </p:sp>
      </p:grpSp>
      <p:sp>
        <p:nvSpPr>
          <p:cNvPr id="66" name="Выноска 1 (с границей) 65"/>
          <p:cNvSpPr/>
          <p:nvPr/>
        </p:nvSpPr>
        <p:spPr>
          <a:xfrm>
            <a:off x="9448801" y="2608491"/>
            <a:ext cx="2809102" cy="2343004"/>
          </a:xfrm>
          <a:prstGeom prst="accentCallout1">
            <a:avLst>
              <a:gd name="adj1" fmla="val 78750"/>
              <a:gd name="adj2" fmla="val -3356"/>
              <a:gd name="adj3" fmla="val 62302"/>
              <a:gd name="adj4" fmla="val -5294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230 </a:t>
            </a:r>
            <a:r>
              <a:rPr lang="ru-RU" sz="1400" b="1" dirty="0">
                <a:solidFill>
                  <a:srgbClr val="C00000"/>
                </a:solidFill>
              </a:rPr>
              <a:t>млн. рублей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>
                <a:solidFill>
                  <a:schemeClr val="tx1"/>
                </a:solidFill>
              </a:rPr>
              <a:t>2 800 случаев </a:t>
            </a:r>
            <a:r>
              <a:rPr lang="ru-RU" sz="1400" dirty="0">
                <a:solidFill>
                  <a:schemeClr val="tx1"/>
                </a:solidFill>
              </a:rPr>
              <a:t>–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 730 </a:t>
            </a:r>
            <a:r>
              <a:rPr lang="ru-RU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«</a:t>
            </a:r>
            <a:r>
              <a:rPr lang="ru-RU" sz="1400" b="1" dirty="0">
                <a:solidFill>
                  <a:schemeClr val="tx1"/>
                </a:solidFill>
                <a:sym typeface="Symbol" panose="05050102010706020507" pitchFamily="18" charset="2"/>
              </a:rPr>
              <a:t>онкология</a:t>
            </a:r>
            <a:r>
              <a:rPr lang="ru-RU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»</a:t>
            </a:r>
            <a:endParaRPr lang="ru-RU" sz="14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ru-RU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 300</a:t>
            </a:r>
            <a:r>
              <a:rPr lang="ru-RU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«офтальмология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 420 </a:t>
            </a:r>
            <a:r>
              <a:rPr lang="ru-RU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«хирургия»,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</a:rPr>
              <a:t>травматология и ортопедия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  <a:sym typeface="Symbol" panose="05050102010706020507" pitchFamily="18" charset="2"/>
              </a:rPr>
              <a:t> </a:t>
            </a:r>
            <a:r>
              <a:rPr lang="ru-RU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220</a:t>
            </a:r>
            <a:r>
              <a:rPr lang="ru-RU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</a:rPr>
              <a:t>акушерство и </a:t>
            </a:r>
            <a:r>
              <a:rPr lang="ru-RU" sz="1400" b="1" dirty="0" smtClean="0">
                <a:solidFill>
                  <a:schemeClr val="tx1"/>
                </a:solidFill>
              </a:rPr>
              <a:t>гинекология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  <a:sym typeface="Symbol" panose="05050102010706020507" pitchFamily="18" charset="2"/>
              </a:rPr>
              <a:t> </a:t>
            </a:r>
            <a:r>
              <a:rPr lang="ru-RU" sz="1400" dirty="0" smtClean="0">
                <a:solidFill>
                  <a:schemeClr val="tx1"/>
                </a:solidFill>
                <a:sym typeface="Symbol" panose="05050102010706020507" pitchFamily="18" charset="2"/>
              </a:rPr>
              <a:t>140</a:t>
            </a:r>
            <a:r>
              <a:rPr lang="ru-RU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«нефрология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2580" y="1667532"/>
            <a:ext cx="64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4F96"/>
                </a:solidFill>
                <a:latin typeface="+mj-lt"/>
              </a:rPr>
              <a:t>9</a:t>
            </a:r>
            <a:r>
              <a:rPr lang="ru-RU" b="1" dirty="0" smtClean="0">
                <a:solidFill>
                  <a:srgbClr val="084F96"/>
                </a:solidFill>
                <a:latin typeface="+mj-lt"/>
              </a:rPr>
              <a:t> %</a:t>
            </a:r>
            <a:endParaRPr lang="ru-RU" b="1" dirty="0">
              <a:solidFill>
                <a:srgbClr val="084F96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94467" y="2095390"/>
            <a:ext cx="96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38 %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81438" y="4582163"/>
            <a:ext cx="96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84F96"/>
                </a:solidFill>
                <a:latin typeface="+mj-lt"/>
              </a:rPr>
              <a:t>22 %</a:t>
            </a:r>
            <a:endParaRPr lang="ru-RU" b="1" dirty="0">
              <a:solidFill>
                <a:srgbClr val="084F96"/>
              </a:solidFill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19106" y="3318726"/>
            <a:ext cx="1579516" cy="8204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962036" y="3391167"/>
            <a:ext cx="215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611,8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500" dirty="0" smtClean="0">
                <a:solidFill>
                  <a:srgbClr val="C00000"/>
                </a:solidFill>
              </a:rPr>
              <a:t>млн.руб</a:t>
            </a:r>
            <a:r>
              <a:rPr lang="ru-RU" sz="1500" dirty="0" smtClean="0"/>
              <a:t>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9 850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случаев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3268D"/>
              </a:clrFrom>
              <a:clrTo>
                <a:srgbClr val="23268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5" y="177800"/>
            <a:ext cx="11543432" cy="6591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30700" y="-109577"/>
            <a:ext cx="12484100" cy="751927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87149" y="32088"/>
            <a:ext cx="8613239" cy="676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solidFill>
                  <a:srgbClr val="1967AD"/>
                </a:solidFill>
              </a:rPr>
              <a:t>СТОИМОСТЬ ЛЕЧЕНИЯ ИНОГОРОДНИХ ПАЦИЕНТОВ В МЕДИЦИНСКИХ ОРГАНИЗАЦИЯХ ТОМСКОЙ ОБЛАСТИ </a:t>
            </a:r>
            <a:r>
              <a:rPr lang="ru-RU" sz="2200" b="1" dirty="0">
                <a:solidFill>
                  <a:srgbClr val="1967AD"/>
                </a:solidFill>
              </a:rPr>
              <a:t>В 20</a:t>
            </a:r>
            <a:r>
              <a:rPr lang="en-US" sz="2200" b="1" dirty="0" smtClean="0">
                <a:solidFill>
                  <a:srgbClr val="1967AD"/>
                </a:solidFill>
              </a:rPr>
              <a:t>2</a:t>
            </a:r>
            <a:r>
              <a:rPr lang="ru-RU" sz="2200" b="1" dirty="0">
                <a:solidFill>
                  <a:srgbClr val="1967AD"/>
                </a:solidFill>
              </a:rPr>
              <a:t>3</a:t>
            </a:r>
            <a:r>
              <a:rPr lang="ru-RU" sz="2200" b="1" dirty="0" smtClean="0">
                <a:solidFill>
                  <a:srgbClr val="1967AD"/>
                </a:solidFill>
              </a:rPr>
              <a:t> </a:t>
            </a:r>
            <a:r>
              <a:rPr lang="ru-RU" sz="2200" b="1" dirty="0">
                <a:solidFill>
                  <a:srgbClr val="1967AD"/>
                </a:solidFill>
              </a:rPr>
              <a:t>ГОДУ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6537365" y="755637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705811500"/>
              </p:ext>
            </p:extLst>
          </p:nvPr>
        </p:nvGraphicFramePr>
        <p:xfrm>
          <a:off x="114300" y="708362"/>
          <a:ext cx="12137500" cy="624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Выноска 1 (с границей) 29"/>
          <p:cNvSpPr/>
          <p:nvPr/>
        </p:nvSpPr>
        <p:spPr>
          <a:xfrm>
            <a:off x="10074044" y="2746454"/>
            <a:ext cx="2063456" cy="733346"/>
          </a:xfrm>
          <a:prstGeom prst="accentCallout1">
            <a:avLst>
              <a:gd name="adj1" fmla="val 53125"/>
              <a:gd name="adj2" fmla="val -10057"/>
              <a:gd name="adj3" fmla="val 54193"/>
              <a:gd name="adj4" fmla="val -32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 smtClean="0">
                <a:solidFill>
                  <a:schemeClr val="tx1"/>
                </a:solidFill>
              </a:rPr>
              <a:t>офтальмология, онкология, травматология, хирургия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1" name="Выноска 1 (с границей) 70"/>
          <p:cNvSpPr/>
          <p:nvPr/>
        </p:nvSpPr>
        <p:spPr>
          <a:xfrm>
            <a:off x="10127183" y="3728003"/>
            <a:ext cx="2064817" cy="406400"/>
          </a:xfrm>
          <a:prstGeom prst="accentCallout1">
            <a:avLst>
              <a:gd name="adj1" fmla="val 50000"/>
              <a:gd name="adj2" fmla="val -10057"/>
              <a:gd name="adj3" fmla="val 51946"/>
              <a:gd name="adj4" fmla="val -325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 smtClean="0">
                <a:solidFill>
                  <a:schemeClr val="tx1"/>
                </a:solidFill>
              </a:rPr>
              <a:t>офтальмология, онкология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2" name="Выноска 1 (с границей) 71"/>
          <p:cNvSpPr/>
          <p:nvPr/>
        </p:nvSpPr>
        <p:spPr>
          <a:xfrm>
            <a:off x="10074044" y="4481590"/>
            <a:ext cx="1992850" cy="406400"/>
          </a:xfrm>
          <a:prstGeom prst="accentCallout1">
            <a:avLst>
              <a:gd name="adj1" fmla="val 50000"/>
              <a:gd name="adj2" fmla="val -10057"/>
              <a:gd name="adj3" fmla="val 48821"/>
              <a:gd name="adj4" fmla="val -302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</a:rPr>
              <a:t>онкология, офтальмология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3" name="Выноска 1 (с границей) 72"/>
          <p:cNvSpPr/>
          <p:nvPr/>
        </p:nvSpPr>
        <p:spPr>
          <a:xfrm>
            <a:off x="10252877" y="5639414"/>
            <a:ext cx="1998923" cy="406400"/>
          </a:xfrm>
          <a:prstGeom prst="accentCallout1">
            <a:avLst>
              <a:gd name="adj1" fmla="val 50000"/>
              <a:gd name="adj2" fmla="val -10057"/>
              <a:gd name="adj3" fmla="val -51179"/>
              <a:gd name="adj4" fmla="val -416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 smtClean="0">
                <a:solidFill>
                  <a:schemeClr val="tx1"/>
                </a:solidFill>
              </a:rPr>
              <a:t>офтальмология, онкология, травматология</a:t>
            </a:r>
            <a:endParaRPr lang="ru-RU" sz="1300" dirty="0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9498227" y="5842614"/>
            <a:ext cx="533033" cy="426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343159" y="3033638"/>
            <a:ext cx="1037576" cy="1124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1343159" y="3942127"/>
            <a:ext cx="111164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343159" y="4123810"/>
            <a:ext cx="1037576" cy="695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343159" y="4127937"/>
            <a:ext cx="1243522" cy="1714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7815" y="3280727"/>
            <a:ext cx="2091985" cy="203132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C00000"/>
                </a:solidFill>
              </a:rPr>
              <a:t>Кемеровская </a:t>
            </a:r>
            <a:r>
              <a:rPr lang="ru-RU" b="1" dirty="0" smtClean="0">
                <a:solidFill>
                  <a:srgbClr val="C00000"/>
                </a:solidFill>
              </a:rPr>
              <a:t>область,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Омская область,</a:t>
            </a:r>
          </a:p>
          <a:p>
            <a:pPr algn="ctr">
              <a:defRPr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Республика Хакасия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Республика </a:t>
            </a:r>
            <a:r>
              <a:rPr lang="ru-RU" b="1" dirty="0" smtClean="0">
                <a:solidFill>
                  <a:srgbClr val="C00000"/>
                </a:solidFill>
              </a:rPr>
              <a:t>Тыва,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Алтайский край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9580" y="5676915"/>
            <a:ext cx="11329168" cy="813034"/>
            <a:chOff x="-1006992" y="7014821"/>
            <a:chExt cx="7008825" cy="7923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5122" y="7095534"/>
              <a:ext cx="353994" cy="576615"/>
            </a:xfrm>
            <a:prstGeom prst="rect">
              <a:avLst/>
            </a:prstGeom>
          </p:spPr>
        </p:pic>
        <p:pic>
          <p:nvPicPr>
            <p:cNvPr id="9" name="Рисунок 8" descr="C:\Users\kas\Downloads\618253289d.png"/>
            <p:cNvPicPr/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650" y="7140550"/>
              <a:ext cx="288602" cy="463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661463" y="7038901"/>
              <a:ext cx="1683011" cy="697914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1006992" y="7014821"/>
              <a:ext cx="1504619" cy="736151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78479" y="7038900"/>
              <a:ext cx="1637391" cy="697915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85447" y="7038900"/>
              <a:ext cx="1416386" cy="768235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20" y="7232728"/>
              <a:ext cx="331328" cy="4366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733" y="7113008"/>
              <a:ext cx="374929" cy="51869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57798" y="9502"/>
            <a:ext cx="10700951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8519C"/>
                </a:solidFill>
              </a:rPr>
              <a:t>МЕДИЦИНСКАЯ ПОМОЩЬ, ОКАЗАННАЯ ПО ТЕРРИТОРИАЛЬНОЙ ПРОГРАММЕ </a:t>
            </a:r>
            <a:br>
              <a:rPr lang="ru-RU" sz="2000" b="1" dirty="0" smtClean="0">
                <a:solidFill>
                  <a:srgbClr val="08519C"/>
                </a:solidFill>
              </a:rPr>
            </a:br>
            <a:r>
              <a:rPr lang="ru-RU" sz="2000" b="1" dirty="0" smtClean="0">
                <a:solidFill>
                  <a:srgbClr val="08519C"/>
                </a:solidFill>
              </a:rPr>
              <a:t>ОБЯЗАТЕЛЬНОГО МЕДИЦИНСКОГО СТРАХОВАНИЯ</a:t>
            </a:r>
            <a:endParaRPr lang="ru-RU" sz="2000" b="1" dirty="0">
              <a:solidFill>
                <a:srgbClr val="08519C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6537365" y="755637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6007145" y="4940252"/>
            <a:ext cx="1234558" cy="666354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7348540" y="4916028"/>
            <a:ext cx="1305309" cy="696223"/>
          </a:xfrm>
          <a:prstGeom prst="rect">
            <a:avLst/>
          </a:prstGeom>
          <a:ln w="254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лучаи</a:t>
            </a:r>
            <a:br>
              <a:rPr lang="ru-RU" sz="1400" b="1" dirty="0" smtClean="0"/>
            </a:br>
            <a:r>
              <a:rPr lang="ru-RU" sz="1400" b="1" dirty="0" smtClean="0"/>
              <a:t>лечения</a:t>
            </a:r>
            <a:endParaRPr lang="ru-RU" sz="1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942132" y="4952967"/>
            <a:ext cx="2760637" cy="645806"/>
            <a:chOff x="2021631" y="4730867"/>
            <a:chExt cx="2428391" cy="427129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2021631" y="4730867"/>
              <a:ext cx="1197639" cy="420891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3291348" y="4731112"/>
              <a:ext cx="1158674" cy="426884"/>
            </a:xfrm>
            <a:prstGeom prst="rect">
              <a:avLst/>
            </a:prstGeom>
            <a:ln w="254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с</a:t>
              </a:r>
              <a:r>
                <a:rPr lang="ru-RU" sz="1400" b="1" dirty="0" smtClean="0"/>
                <a:t>лучаи лечения</a:t>
              </a:r>
              <a:endParaRPr lang="ru-RU" sz="1400" b="1" dirty="0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132761" y="4960800"/>
            <a:ext cx="2528907" cy="636375"/>
            <a:chOff x="2258202" y="4730867"/>
            <a:chExt cx="2035672" cy="396245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2342611" y="4730867"/>
              <a:ext cx="936000" cy="396000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3357874" y="4731112"/>
              <a:ext cx="936000" cy="396000"/>
            </a:xfrm>
            <a:prstGeom prst="rect">
              <a:avLst/>
            </a:prstGeom>
            <a:ln w="254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посещения</a:t>
              </a:r>
              <a:r>
                <a:rPr lang="ru-RU" sz="1200" b="1" dirty="0" smtClean="0"/>
                <a:t> </a:t>
              </a:r>
              <a:r>
                <a:rPr lang="ru-RU" sz="1100" b="1" dirty="0" smtClean="0"/>
                <a:t>(млн.)</a:t>
              </a:r>
              <a:endParaRPr lang="ru-RU" sz="1100" b="1" dirty="0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258202" y="4794279"/>
              <a:ext cx="1128899" cy="28101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ru-RU" sz="1400" b="1" dirty="0"/>
                <a:t>с</a:t>
              </a:r>
              <a:r>
                <a:rPr lang="ru-RU" sz="1400" b="1" dirty="0" smtClean="0"/>
                <a:t>тоимость</a:t>
              </a:r>
              <a:br>
                <a:rPr lang="ru-RU" sz="1400" b="1" dirty="0" smtClean="0"/>
              </a:br>
              <a:r>
                <a:rPr lang="ru-RU" sz="1400" b="1" dirty="0" smtClean="0"/>
                <a:t>(млрд. руб.)</a:t>
              </a:r>
              <a:endParaRPr lang="ru-RU" sz="1400" b="1" dirty="0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9246773" y="4919706"/>
            <a:ext cx="2311975" cy="657031"/>
            <a:chOff x="2347151" y="4731112"/>
            <a:chExt cx="1968029" cy="37342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2347151" y="4738400"/>
              <a:ext cx="936000" cy="366132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3379180" y="4731112"/>
              <a:ext cx="936000" cy="373420"/>
            </a:xfrm>
            <a:prstGeom prst="rect">
              <a:avLst/>
            </a:prstGeom>
            <a:ln w="254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вызовы</a:t>
              </a:r>
              <a:endParaRPr lang="ru-RU" sz="1400" b="1" dirty="0"/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4515522" y="801717"/>
            <a:ext cx="2217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1 022 742</a:t>
            </a:r>
            <a:endParaRPr lang="ru-RU" sz="3600" b="1" dirty="0">
              <a:solidFill>
                <a:srgbClr val="C00000"/>
              </a:solidFill>
              <a:ea typeface="MS Gothic" panose="020B0609070205080204" pitchFamily="49" charset="-12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614662" y="998173"/>
            <a:ext cx="226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519C"/>
                </a:solidFill>
              </a:rPr>
              <a:t>з</a:t>
            </a:r>
            <a:r>
              <a:rPr lang="ru-RU" b="1" dirty="0" smtClean="0">
                <a:solidFill>
                  <a:srgbClr val="08519C"/>
                </a:solidFill>
              </a:rPr>
              <a:t>астрахованных лиц</a:t>
            </a:r>
            <a:endParaRPr lang="ru-RU" b="1" dirty="0">
              <a:solidFill>
                <a:srgbClr val="08519C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248059" y="6531289"/>
            <a:ext cx="2945818" cy="313998"/>
            <a:chOff x="7940949" y="3625060"/>
            <a:chExt cx="2945818" cy="31399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7940949" y="3734334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21212" y="3631281"/>
              <a:ext cx="836941" cy="30777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2021 г.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983344" y="3748139"/>
              <a:ext cx="108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097712" y="3631281"/>
              <a:ext cx="794836" cy="30777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2022 г.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0025739" y="3741917"/>
              <a:ext cx="1080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125282" y="3625060"/>
              <a:ext cx="761485" cy="30777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2023 г.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887997" y="5923558"/>
            <a:ext cx="1415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ПОЛИКЛИНИКА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31792" y="5840522"/>
            <a:ext cx="1140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ДНЕВНОЙ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СТАЦИОНАР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67224" y="5900727"/>
            <a:ext cx="1140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СТАЦИОНАР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079604" y="5867409"/>
            <a:ext cx="965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СКОРАЯ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ПОМОЩЬ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38044" y="5022278"/>
            <a:ext cx="1128899" cy="523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тоимость</a:t>
            </a:r>
            <a:br>
              <a:rPr lang="ru-RU" sz="1400" b="1" dirty="0" smtClean="0"/>
            </a:br>
            <a:r>
              <a:rPr lang="ru-RU" sz="1400" b="1" dirty="0" smtClean="0"/>
              <a:t>(млрд. руб.)</a:t>
            </a:r>
            <a:endParaRPr lang="ru-RU" sz="1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038325" y="4990737"/>
            <a:ext cx="1128899" cy="523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тоимость</a:t>
            </a:r>
            <a:br>
              <a:rPr lang="ru-RU" sz="1400" b="1" dirty="0" smtClean="0"/>
            </a:br>
            <a:r>
              <a:rPr lang="ru-RU" sz="1400" b="1" dirty="0" smtClean="0"/>
              <a:t>(млрд. руб.)</a:t>
            </a:r>
            <a:endParaRPr lang="ru-RU" sz="1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9217456" y="4990737"/>
            <a:ext cx="1128899" cy="523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тоимость</a:t>
            </a:r>
            <a:br>
              <a:rPr lang="ru-RU" sz="1400" b="1" dirty="0" smtClean="0"/>
            </a:br>
            <a:r>
              <a:rPr lang="ru-RU" sz="1400" b="1" dirty="0" smtClean="0"/>
              <a:t>(млрд. руб.)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922481068"/>
              </p:ext>
            </p:extLst>
          </p:nvPr>
        </p:nvGraphicFramePr>
        <p:xfrm>
          <a:off x="82937" y="2170706"/>
          <a:ext cx="1532503" cy="274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7" name="Диаграмма 66"/>
          <p:cNvGraphicFramePr/>
          <p:nvPr>
            <p:extLst>
              <p:ext uri="{D42A27DB-BD31-4B8C-83A1-F6EECF244321}">
                <p14:modId xmlns:p14="http://schemas.microsoft.com/office/powerpoint/2010/main" val="3361762030"/>
              </p:ext>
            </p:extLst>
          </p:nvPr>
        </p:nvGraphicFramePr>
        <p:xfrm>
          <a:off x="1406317" y="1500274"/>
          <a:ext cx="1532503" cy="340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8" name="Диаграмма 67"/>
          <p:cNvGraphicFramePr/>
          <p:nvPr>
            <p:extLst>
              <p:ext uri="{D42A27DB-BD31-4B8C-83A1-F6EECF244321}">
                <p14:modId xmlns:p14="http://schemas.microsoft.com/office/powerpoint/2010/main" val="220697762"/>
              </p:ext>
            </p:extLst>
          </p:nvPr>
        </p:nvGraphicFramePr>
        <p:xfrm>
          <a:off x="2836241" y="2290119"/>
          <a:ext cx="1532503" cy="260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2341027588"/>
              </p:ext>
            </p:extLst>
          </p:nvPr>
        </p:nvGraphicFramePr>
        <p:xfrm>
          <a:off x="4248059" y="1779373"/>
          <a:ext cx="1532503" cy="308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3565905056"/>
              </p:ext>
            </p:extLst>
          </p:nvPr>
        </p:nvGraphicFramePr>
        <p:xfrm>
          <a:off x="5818471" y="2090219"/>
          <a:ext cx="1532503" cy="274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3318318688"/>
              </p:ext>
            </p:extLst>
          </p:nvPr>
        </p:nvGraphicFramePr>
        <p:xfrm>
          <a:off x="9030312" y="2153577"/>
          <a:ext cx="1532503" cy="274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40940" y="2781753"/>
            <a:ext cx="316829" cy="190391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8897" y="2980856"/>
            <a:ext cx="347897" cy="17048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07921" y="2891276"/>
            <a:ext cx="345928" cy="1794395"/>
          </a:xfrm>
          <a:prstGeom prst="rect">
            <a:avLst/>
          </a:prstGeom>
          <a:noFill/>
          <a:ln>
            <a:solidFill>
              <a:srgbClr val="FC8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242212" y="2440483"/>
            <a:ext cx="713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164 862</a:t>
            </a:r>
            <a:endParaRPr lang="ru-RU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29669" y="2721567"/>
            <a:ext cx="723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152 584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264722" y="2719732"/>
            <a:ext cx="871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259 982</a:t>
            </a:r>
            <a:endParaRPr lang="ru-RU" sz="11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0575492" y="2697333"/>
            <a:ext cx="313453" cy="199276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0978749" y="2781755"/>
            <a:ext cx="261978" cy="19039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1367405" y="2926789"/>
            <a:ext cx="277098" cy="1758881"/>
          </a:xfrm>
          <a:prstGeom prst="rect">
            <a:avLst/>
          </a:prstGeom>
          <a:noFill/>
          <a:ln>
            <a:solidFill>
              <a:srgbClr val="FC8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10375229" y="2353531"/>
            <a:ext cx="713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293 553</a:t>
            </a:r>
            <a:endParaRPr lang="ru-RU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0844381" y="2540294"/>
            <a:ext cx="723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272 827</a:t>
            </a:r>
            <a:endParaRPr lang="ru-RU" sz="11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8225078" y="2613125"/>
            <a:ext cx="674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153 567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2198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289144"/>
              </p:ext>
            </p:extLst>
          </p:nvPr>
        </p:nvGraphicFramePr>
        <p:xfrm>
          <a:off x="6623823" y="581990"/>
          <a:ext cx="4407243" cy="198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03488" y="50530"/>
            <a:ext cx="8035889" cy="676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08519C"/>
                </a:solidFill>
              </a:rPr>
              <a:t>МЕДИЦИНСКАЯ ПОМОЩЬ В АМБУЛАТОРНЫХ УСЛОВИЯХ </a:t>
            </a:r>
            <a:endParaRPr lang="ru-RU" sz="2400" b="1" dirty="0">
              <a:solidFill>
                <a:srgbClr val="08519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8953731"/>
              </p:ext>
            </p:extLst>
          </p:nvPr>
        </p:nvGraphicFramePr>
        <p:xfrm>
          <a:off x="230877" y="842948"/>
          <a:ext cx="5397910" cy="124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000750" y="1457330"/>
            <a:ext cx="19050" cy="504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87678" y="538510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085523" y="2257307"/>
            <a:ext cx="6051977" cy="4537775"/>
            <a:chOff x="6189119" y="2942963"/>
            <a:chExt cx="5748246" cy="388099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652424" y="5336526"/>
              <a:ext cx="4266519" cy="320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>
                <a:solidFill>
                  <a:schemeClr val="accent6"/>
                </a:solidFill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="" xmlns:a16="http://schemas.microsoft.com/office/drawing/2014/main" id="{CE29ED56-C225-4A77-9B1C-6F5917CBB27C}"/>
                </a:ext>
              </a:extLst>
            </p:cNvPr>
            <p:cNvSpPr/>
            <p:nvPr/>
          </p:nvSpPr>
          <p:spPr>
            <a:xfrm>
              <a:off x="6189119" y="3316856"/>
              <a:ext cx="5748246" cy="3507105"/>
            </a:xfrm>
            <a:prstGeom prst="rect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 Same Side Corner Rectangle 23">
              <a:extLst>
                <a:ext uri="{FF2B5EF4-FFF2-40B4-BE49-F238E27FC236}">
                  <a16:creationId xmlns="" xmlns:a16="http://schemas.microsoft.com/office/drawing/2014/main" id="{5BAAD309-9AE6-42DD-B621-CA768442E1C8}"/>
                </a:ext>
              </a:extLst>
            </p:cNvPr>
            <p:cNvSpPr/>
            <p:nvPr/>
          </p:nvSpPr>
          <p:spPr>
            <a:xfrm>
              <a:off x="6189119" y="3006704"/>
              <a:ext cx="5748246" cy="296724"/>
            </a:xfrm>
            <a:prstGeom prst="round2SameRect">
              <a:avLst/>
            </a:prstGeom>
            <a:solidFill>
              <a:schemeClr val="accent2"/>
            </a:solidFill>
            <a:ln w="47625"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CC2E67D-25B0-4023-A6D8-A843AD25AD97}"/>
                </a:ext>
              </a:extLst>
            </p:cNvPr>
            <p:cNvSpPr txBox="1"/>
            <p:nvPr/>
          </p:nvSpPr>
          <p:spPr>
            <a:xfrm>
              <a:off x="6922822" y="2942963"/>
              <a:ext cx="4339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Проведено: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239482"/>
              </p:ext>
            </p:extLst>
          </p:nvPr>
        </p:nvGraphicFramePr>
        <p:xfrm>
          <a:off x="1" y="2122745"/>
          <a:ext cx="6085522" cy="473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7076625" y="2667833"/>
            <a:ext cx="484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</a:t>
            </a:r>
            <a:r>
              <a:rPr lang="ru-RU" b="1" u="sng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орогостоящих методов </a:t>
            </a:r>
            <a:r>
              <a:rPr lang="ru-RU" u="sng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u="sng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диагностики:</a:t>
            </a:r>
            <a:r>
              <a:rPr lang="ru-RU" u="sng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ru-RU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872" y="3155491"/>
            <a:ext cx="982262" cy="97800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374915" y="2946989"/>
            <a:ext cx="4609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КТ  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–   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63,5 тыс. услуг  </a:t>
            </a:r>
            <a:r>
              <a:rPr lang="ru-RU" dirty="0">
                <a:latin typeface="+mj-lt"/>
              </a:rPr>
              <a:t>на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184,5 млн. рублей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МРТ  –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66,2 тыс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. услуг  </a:t>
            </a:r>
            <a:r>
              <a:rPr lang="ru-RU" dirty="0">
                <a:latin typeface="+mj-lt"/>
              </a:rPr>
              <a:t>на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253,9 млн.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рублей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УЗИ  –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125,1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тыс. услуг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на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  93,7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млн. рублей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029026" y="3750778"/>
            <a:ext cx="7118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        Эндоскопические исследования   -                                                       	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                    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60,5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тыс. услуг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dirty="0">
                <a:latin typeface="+mj-lt"/>
              </a:rPr>
              <a:t>на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  80,3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млн. рублей</a:t>
            </a:r>
          </a:p>
          <a:p>
            <a:endParaRPr lang="ru-RU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105045" y="4412781"/>
            <a:ext cx="607213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05045" y="4402130"/>
            <a:ext cx="6072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</a:rPr>
              <a:t>     </a:t>
            </a:r>
            <a:r>
              <a:rPr lang="ru-RU" b="1" dirty="0" smtClean="0">
                <a:latin typeface="+mj-lt"/>
              </a:rPr>
              <a:t>            </a:t>
            </a:r>
            <a:r>
              <a:rPr lang="ru-RU" b="1" u="sng" dirty="0" smtClean="0">
                <a:latin typeface="+mj-lt"/>
              </a:rPr>
              <a:t>Профилактических мероприятий:</a:t>
            </a:r>
          </a:p>
          <a:p>
            <a:r>
              <a:rPr lang="ru-RU" b="1" dirty="0" smtClean="0">
                <a:latin typeface="+mj-lt"/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Диспансеризация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взрослого населения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                                  </a:t>
            </a:r>
            <a:r>
              <a:rPr lang="ru-RU" dirty="0" smtClean="0">
                <a:latin typeface="+mj-lt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272 662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комплекс. посещений </a:t>
            </a:r>
            <a:r>
              <a:rPr lang="ru-RU" dirty="0">
                <a:latin typeface="+mj-lt"/>
              </a:rPr>
              <a:t>на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893,5 млн.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рублей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Профилактические медицинские осмотры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–                           </a:t>
            </a:r>
            <a:r>
              <a:rPr lang="ru-RU" dirty="0" smtClean="0">
                <a:latin typeface="+mj-lt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233 222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комплекс. посещений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767,4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млн.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рублей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Диспансеризация - сирот (детей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 трудной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жизненной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ситуации, детей оставшихся без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попечения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родителей) –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3 349 комплекс.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посещений</a:t>
            </a:r>
            <a:r>
              <a:rPr lang="ru-RU" b="1" dirty="0">
                <a:latin typeface="+mj-lt"/>
              </a:rPr>
              <a:t> на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29,3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млн. 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5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484909857"/>
              </p:ext>
            </p:extLst>
          </p:nvPr>
        </p:nvGraphicFramePr>
        <p:xfrm>
          <a:off x="6487301" y="3522744"/>
          <a:ext cx="6400115" cy="356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65771" y="28278"/>
            <a:ext cx="10547557" cy="676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08519C"/>
                </a:solidFill>
              </a:rPr>
              <a:t>МЕДИЦИНСКАЯ ПОМОЩЬ В УСЛОВИЯХ КРУГЛОСУТОЧНОГО СТАЦИОНАРА</a:t>
            </a:r>
            <a:endParaRPr lang="ru-RU" sz="2400" b="1" dirty="0">
              <a:solidFill>
                <a:srgbClr val="08519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4630" y="2634211"/>
            <a:ext cx="4068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Структура причин госпитализации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круглосуточный стационар</a:t>
            </a: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367381965"/>
              </p:ext>
            </p:extLst>
          </p:nvPr>
        </p:nvGraphicFramePr>
        <p:xfrm>
          <a:off x="530048" y="813448"/>
          <a:ext cx="5836573" cy="1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flipV="1">
            <a:off x="6518943" y="674491"/>
            <a:ext cx="5400000" cy="112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r="13384"/>
          <a:stretch/>
        </p:blipFill>
        <p:spPr>
          <a:xfrm>
            <a:off x="11700387" y="62627"/>
            <a:ext cx="437113" cy="6151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46195" y="3830693"/>
            <a:ext cx="5691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8519C"/>
                </a:solidFill>
              </a:rPr>
              <a:t>Высокотехнологичная</a:t>
            </a:r>
            <a:r>
              <a:rPr lang="ru-RU" sz="2000" dirty="0" smtClean="0"/>
              <a:t> </a:t>
            </a:r>
            <a:r>
              <a:rPr lang="ru-RU" sz="2000" dirty="0"/>
              <a:t>медицинская помощь </a:t>
            </a:r>
            <a:r>
              <a:rPr lang="ru-RU" sz="2000" dirty="0" smtClean="0"/>
              <a:t>-         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3 598 случаев (+9%) </a:t>
            </a:r>
            <a:r>
              <a:rPr lang="ru-RU" sz="2000" dirty="0" smtClean="0"/>
              <a:t>на </a:t>
            </a:r>
            <a:r>
              <a:rPr lang="ru-RU" sz="2000" b="1" dirty="0" smtClean="0">
                <a:solidFill>
                  <a:srgbClr val="08519C"/>
                </a:solidFill>
              </a:rPr>
              <a:t>775,9 </a:t>
            </a:r>
            <a:r>
              <a:rPr lang="ru-RU" sz="2000" b="1" dirty="0">
                <a:solidFill>
                  <a:srgbClr val="08519C"/>
                </a:solidFill>
              </a:rPr>
              <a:t>млн</a:t>
            </a:r>
            <a:r>
              <a:rPr lang="ru-RU" sz="2000" b="1" dirty="0">
                <a:solidFill>
                  <a:schemeClr val="accent6"/>
                </a:solidFill>
              </a:rPr>
              <a:t>. </a:t>
            </a:r>
            <a:r>
              <a:rPr lang="ru-RU" sz="2000" b="1" dirty="0" smtClean="0">
                <a:solidFill>
                  <a:schemeClr val="accent6"/>
                </a:solidFill>
              </a:rPr>
              <a:t>рублей (+37%)</a:t>
            </a:r>
            <a:endParaRPr lang="ru-RU" sz="2000" b="1" dirty="0">
              <a:solidFill>
                <a:srgbClr val="08519C"/>
              </a:solidFill>
            </a:endParaRPr>
          </a:p>
          <a:p>
            <a:endParaRPr lang="ru-RU" sz="2000" dirty="0" smtClean="0"/>
          </a:p>
        </p:txBody>
      </p:sp>
      <p:grpSp>
        <p:nvGrpSpPr>
          <p:cNvPr id="15" name="Группа 14"/>
          <p:cNvGrpSpPr/>
          <p:nvPr/>
        </p:nvGrpSpPr>
        <p:grpSpPr>
          <a:xfrm>
            <a:off x="6487301" y="2535959"/>
            <a:ext cx="5650200" cy="4166596"/>
            <a:chOff x="6189119" y="4366470"/>
            <a:chExt cx="5613533" cy="3978511"/>
          </a:xfrm>
        </p:grpSpPr>
        <p:sp>
          <p:nvSpPr>
            <p:cNvPr id="20" name="Rectangle 23">
              <a:extLst>
                <a:ext uri="{FF2B5EF4-FFF2-40B4-BE49-F238E27FC236}">
                  <a16:creationId xmlns="" xmlns:a16="http://schemas.microsoft.com/office/drawing/2014/main" id="{CE29ED56-C225-4A77-9B1C-6F5917CBB27C}"/>
                </a:ext>
              </a:extLst>
            </p:cNvPr>
            <p:cNvSpPr/>
            <p:nvPr/>
          </p:nvSpPr>
          <p:spPr>
            <a:xfrm>
              <a:off x="6189119" y="4857583"/>
              <a:ext cx="5613533" cy="3487398"/>
            </a:xfrm>
            <a:prstGeom prst="rect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 Same Side Corner Rectangle 23">
              <a:extLst>
                <a:ext uri="{FF2B5EF4-FFF2-40B4-BE49-F238E27FC236}">
                  <a16:creationId xmlns="" xmlns:a16="http://schemas.microsoft.com/office/drawing/2014/main" id="{5BAAD309-9AE6-42DD-B621-CA768442E1C8}"/>
                </a:ext>
              </a:extLst>
            </p:cNvPr>
            <p:cNvSpPr/>
            <p:nvPr/>
          </p:nvSpPr>
          <p:spPr>
            <a:xfrm>
              <a:off x="6189119" y="4366470"/>
              <a:ext cx="5613533" cy="581631"/>
            </a:xfrm>
            <a:prstGeom prst="round2SameRect">
              <a:avLst/>
            </a:prstGeom>
            <a:solidFill>
              <a:schemeClr val="accent2"/>
            </a:solidFill>
            <a:ln w="47625"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CC2E67D-25B0-4023-A6D8-A843AD25AD97}"/>
                </a:ext>
              </a:extLst>
            </p:cNvPr>
            <p:cNvSpPr txBox="1"/>
            <p:nvPr/>
          </p:nvSpPr>
          <p:spPr>
            <a:xfrm>
              <a:off x="6826231" y="4460287"/>
              <a:ext cx="4339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Госпитализации: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314272" y="3134033"/>
            <a:ext cx="47461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Лечение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08519C"/>
                </a:solidFill>
              </a:rPr>
              <a:t>пациентов с онкологией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9,3 </a:t>
            </a:r>
            <a:r>
              <a:rPr lang="ru-RU" b="1" dirty="0" err="1" smtClean="0">
                <a:solidFill>
                  <a:srgbClr val="C00000"/>
                </a:solidFill>
              </a:rPr>
              <a:t>тыс.случаев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08519C"/>
                </a:solidFill>
              </a:rPr>
              <a:t>(+4%)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08519C"/>
                </a:solidFill>
              </a:rPr>
              <a:t>1,1 </a:t>
            </a:r>
            <a:r>
              <a:rPr lang="ru-RU" b="1" dirty="0" err="1" smtClean="0">
                <a:solidFill>
                  <a:srgbClr val="08519C"/>
                </a:solidFill>
              </a:rPr>
              <a:t>млрд.руб</a:t>
            </a:r>
            <a:r>
              <a:rPr lang="ru-RU" b="1" dirty="0" smtClean="0">
                <a:solidFill>
                  <a:srgbClr val="08519C"/>
                </a:solidFill>
              </a:rPr>
              <a:t>. (+18%)</a:t>
            </a:r>
            <a:endParaRPr lang="ru-RU" b="1" dirty="0">
              <a:solidFill>
                <a:srgbClr val="08519C"/>
              </a:solidFill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102559"/>
              </p:ext>
            </p:extLst>
          </p:nvPr>
        </p:nvGraphicFramePr>
        <p:xfrm>
          <a:off x="36046" y="2383946"/>
          <a:ext cx="6410148" cy="447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3148"/>
              </p:ext>
            </p:extLst>
          </p:nvPr>
        </p:nvGraphicFramePr>
        <p:xfrm>
          <a:off x="8630130" y="522514"/>
          <a:ext cx="3356174" cy="200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035179"/>
              </p:ext>
            </p:extLst>
          </p:nvPr>
        </p:nvGraphicFramePr>
        <p:xfrm>
          <a:off x="6553680" y="522514"/>
          <a:ext cx="3356174" cy="200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5350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осос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306B"/>
      </a:accent1>
      <a:accent2>
        <a:srgbClr val="4896C8"/>
      </a:accent2>
      <a:accent3>
        <a:srgbClr val="FA8072"/>
      </a:accent3>
      <a:accent4>
        <a:srgbClr val="FBE0D3"/>
      </a:accent4>
      <a:accent5>
        <a:srgbClr val="96CAE1"/>
      </a:accent5>
      <a:accent6>
        <a:srgbClr val="08519C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27012</TotalTime>
  <Words>1429</Words>
  <Application>Microsoft Office PowerPoint</Application>
  <PresentationFormat>Широкоэкранный</PresentationFormat>
  <Paragraphs>362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맑은 고딕</vt:lpstr>
      <vt:lpstr>MS Gothic</vt:lpstr>
      <vt:lpstr>Arial</vt:lpstr>
      <vt:lpstr>Calibri</vt:lpstr>
      <vt:lpstr>Calibri Light</vt:lpstr>
      <vt:lpstr>Cambria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Сергеевна Кейнер</dc:creator>
  <cp:lastModifiedBy>Алена Дмитриевна Роганова</cp:lastModifiedBy>
  <cp:revision>587</cp:revision>
  <cp:lastPrinted>2024-05-22T12:31:21Z</cp:lastPrinted>
  <dcterms:created xsi:type="dcterms:W3CDTF">2020-06-09T04:08:34Z</dcterms:created>
  <dcterms:modified xsi:type="dcterms:W3CDTF">2024-05-23T03:26:51Z</dcterms:modified>
</cp:coreProperties>
</file>