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5" r:id="rId2"/>
    <p:sldId id="257" r:id="rId3"/>
    <p:sldId id="260" r:id="rId4"/>
    <p:sldId id="264" r:id="rId5"/>
    <p:sldId id="276" r:id="rId6"/>
    <p:sldId id="266" r:id="rId7"/>
    <p:sldId id="258" r:id="rId8"/>
    <p:sldId id="267" r:id="rId9"/>
    <p:sldId id="269" r:id="rId10"/>
    <p:sldId id="270" r:id="rId11"/>
    <p:sldId id="262" r:id="rId12"/>
    <p:sldId id="277" r:id="rId13"/>
    <p:sldId id="271" r:id="rId14"/>
    <p:sldId id="272" r:id="rId15"/>
    <p:sldId id="281" r:id="rId16"/>
    <p:sldId id="288" r:id="rId17"/>
    <p:sldId id="282" r:id="rId18"/>
    <p:sldId id="283" r:id="rId19"/>
    <p:sldId id="284" r:id="rId20"/>
    <p:sldId id="285" r:id="rId21"/>
    <p:sldId id="286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FFF"/>
    <a:srgbClr val="889DC4"/>
    <a:srgbClr val="B4C7E7"/>
    <a:srgbClr val="4E70AF"/>
    <a:srgbClr val="184D80"/>
    <a:srgbClr val="1A4F80"/>
    <a:srgbClr val="275886"/>
    <a:srgbClr val="4472C4"/>
    <a:srgbClr val="515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1" d="100"/>
          <a:sy n="121" d="100"/>
        </p:scale>
        <p:origin x="-1260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simenko\AppData\Local\Microsoft\Windows\Temporary%20Internet%20Files\Content.Outlook\09SVCFHA\&#1050;&#1086;&#1083;&#1080;&#1095;&#1077;&#1089;&#1090;&#1074;&#1086;%20&#1086;&#1073;&#1088;&#1072;&#1097;&#1077;&#1085;&#1080;&#1081;%202013-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Заявлений от жителей Томской области в электронном виде, тыс.  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55</c:v>
                </c:pt>
                <c:pt idx="1">
                  <c:v>56</c:v>
                </c:pt>
                <c:pt idx="2">
                  <c:v>60</c:v>
                </c:pt>
                <c:pt idx="3">
                  <c:v>180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B03-4993-90A3-5737E9E1F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496512"/>
        <c:axId val="78811648"/>
      </c:lineChart>
      <c:catAx>
        <c:axId val="82496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8811648"/>
        <c:crosses val="autoZero"/>
        <c:auto val="1"/>
        <c:lblAlgn val="ctr"/>
        <c:lblOffset val="100"/>
        <c:noMultiLvlLbl val="0"/>
      </c:catAx>
      <c:valAx>
        <c:axId val="7881164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82496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межведомственных запросов только в электронном виде, тыс.  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25</c:v>
                </c:pt>
                <c:pt idx="1">
                  <c:v>75</c:v>
                </c:pt>
                <c:pt idx="2">
                  <c:v>220</c:v>
                </c:pt>
                <c:pt idx="3">
                  <c:v>436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FA9-4DC6-8B08-C1E24AB87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108800"/>
        <c:axId val="78813376"/>
      </c:lineChart>
      <c:catAx>
        <c:axId val="8410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8813376"/>
        <c:crosses val="autoZero"/>
        <c:auto val="1"/>
        <c:lblAlgn val="ctr"/>
        <c:lblOffset val="100"/>
        <c:noMultiLvlLbl val="0"/>
      </c:catAx>
      <c:valAx>
        <c:axId val="7881337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84108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007863906106864"/>
          <c:y val="0.3178349335453956"/>
          <c:w val="0.37992136093893136"/>
          <c:h val="0.3643301329092089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image" Target="../media/image35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E64AF-6D01-4A99-9A07-1A0D27A4E16A}" type="doc">
      <dgm:prSet loTypeId="urn:microsoft.com/office/officeart/2005/8/layout/chevron1" loCatId="process" qsTypeId="urn:microsoft.com/office/officeart/2005/8/quickstyle/simple1" qsCatId="simple" csTypeId="urn:microsoft.com/office/officeart/2005/8/colors/accent1_5" csCatId="accent1" phldr="1"/>
      <dgm:spPr/>
    </dgm:pt>
    <dgm:pt modelId="{365AB910-9C95-4136-ABC5-9A9E5F4E2D64}">
      <dgm:prSet phldrT="[Текст]" custT="1"/>
      <dgm:spPr/>
      <dgm:t>
        <a:bodyPr/>
        <a:lstStyle/>
        <a:p>
          <a:r>
            <a:rPr lang="ru-RU" sz="2000" b="1" dirty="0"/>
            <a:t>2018</a:t>
          </a:r>
        </a:p>
      </dgm:t>
    </dgm:pt>
    <dgm:pt modelId="{37E675E9-0C35-4412-A3F0-7283A17C2A13}" type="parTrans" cxnId="{A7D91095-671F-49BF-99B0-D4E94A156072}">
      <dgm:prSet/>
      <dgm:spPr/>
      <dgm:t>
        <a:bodyPr/>
        <a:lstStyle/>
        <a:p>
          <a:endParaRPr lang="ru-RU"/>
        </a:p>
      </dgm:t>
    </dgm:pt>
    <dgm:pt modelId="{3CD5706D-254B-4E8F-95A7-E89C9758A4FE}" type="sibTrans" cxnId="{A7D91095-671F-49BF-99B0-D4E94A156072}">
      <dgm:prSet/>
      <dgm:spPr/>
      <dgm:t>
        <a:bodyPr/>
        <a:lstStyle/>
        <a:p>
          <a:endParaRPr lang="ru-RU"/>
        </a:p>
      </dgm:t>
    </dgm:pt>
    <dgm:pt modelId="{0A633042-D01F-402E-9901-11ACF56256E8}">
      <dgm:prSet phldrT="[Текст]" custT="1"/>
      <dgm:spPr/>
      <dgm:t>
        <a:bodyPr/>
        <a:lstStyle/>
        <a:p>
          <a:r>
            <a:rPr lang="ru-RU" sz="2000" b="1" dirty="0"/>
            <a:t>2020</a:t>
          </a:r>
        </a:p>
      </dgm:t>
    </dgm:pt>
    <dgm:pt modelId="{B18C3989-48E7-42FD-A8A6-5AB67007A8AF}" type="parTrans" cxnId="{4739BB51-946E-4646-A865-722C8F0EBD28}">
      <dgm:prSet/>
      <dgm:spPr/>
      <dgm:t>
        <a:bodyPr/>
        <a:lstStyle/>
        <a:p>
          <a:endParaRPr lang="ru-RU"/>
        </a:p>
      </dgm:t>
    </dgm:pt>
    <dgm:pt modelId="{BE9297A1-82AF-44D5-84B4-F209D6EEA968}" type="sibTrans" cxnId="{4739BB51-946E-4646-A865-722C8F0EBD28}">
      <dgm:prSet/>
      <dgm:spPr/>
      <dgm:t>
        <a:bodyPr/>
        <a:lstStyle/>
        <a:p>
          <a:endParaRPr lang="ru-RU"/>
        </a:p>
      </dgm:t>
    </dgm:pt>
    <dgm:pt modelId="{C6B5FBB6-4A59-4D55-BEB6-D0EB905C5C74}">
      <dgm:prSet phldrT="[Текст]" custT="1"/>
      <dgm:spPr/>
      <dgm:t>
        <a:bodyPr/>
        <a:lstStyle/>
        <a:p>
          <a:r>
            <a:rPr lang="ru-RU" sz="2000" b="1" dirty="0"/>
            <a:t>2024</a:t>
          </a:r>
        </a:p>
      </dgm:t>
    </dgm:pt>
    <dgm:pt modelId="{EB13AEA3-DCCE-47AC-93B3-988D86344985}" type="parTrans" cxnId="{B8B50A56-D2CB-4F2C-990A-1626E8281935}">
      <dgm:prSet/>
      <dgm:spPr/>
      <dgm:t>
        <a:bodyPr/>
        <a:lstStyle/>
        <a:p>
          <a:endParaRPr lang="ru-RU"/>
        </a:p>
      </dgm:t>
    </dgm:pt>
    <dgm:pt modelId="{D20417FB-24C0-4556-9751-DE8D6A2A3A1E}" type="sibTrans" cxnId="{B8B50A56-D2CB-4F2C-990A-1626E8281935}">
      <dgm:prSet/>
      <dgm:spPr/>
      <dgm:t>
        <a:bodyPr/>
        <a:lstStyle/>
        <a:p>
          <a:endParaRPr lang="ru-RU"/>
        </a:p>
      </dgm:t>
    </dgm:pt>
    <dgm:pt modelId="{D7495A73-4946-40BB-9D70-25787938B5B4}" type="pres">
      <dgm:prSet presAssocID="{73BE64AF-6D01-4A99-9A07-1A0D27A4E16A}" presName="Name0" presStyleCnt="0">
        <dgm:presLayoutVars>
          <dgm:dir/>
          <dgm:animLvl val="lvl"/>
          <dgm:resizeHandles val="exact"/>
        </dgm:presLayoutVars>
      </dgm:prSet>
      <dgm:spPr/>
    </dgm:pt>
    <dgm:pt modelId="{7BD40A92-FD85-4E6C-BFCB-23A317A21E88}" type="pres">
      <dgm:prSet presAssocID="{365AB910-9C95-4136-ABC5-9A9E5F4E2D6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51AD6D-096F-4CE7-848E-896FC4DF522C}" type="pres">
      <dgm:prSet presAssocID="{3CD5706D-254B-4E8F-95A7-E89C9758A4FE}" presName="parTxOnlySpace" presStyleCnt="0"/>
      <dgm:spPr/>
    </dgm:pt>
    <dgm:pt modelId="{33D77E3D-6CB1-44AD-9643-B31A5DC3FE7A}" type="pres">
      <dgm:prSet presAssocID="{0A633042-D01F-402E-9901-11ACF56256E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E86383-64AB-47F0-B14D-F42BF019C50B}" type="pres">
      <dgm:prSet presAssocID="{BE9297A1-82AF-44D5-84B4-F209D6EEA968}" presName="parTxOnlySpace" presStyleCnt="0"/>
      <dgm:spPr/>
    </dgm:pt>
    <dgm:pt modelId="{6D1BE7C2-E3E3-4D2F-B155-F56DF4C64808}" type="pres">
      <dgm:prSet presAssocID="{C6B5FBB6-4A59-4D55-BEB6-D0EB905C5C7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3DAAB4-C7AD-4A74-B6F1-918B2D7AC694}" type="presOf" srcId="{0A633042-D01F-402E-9901-11ACF56256E8}" destId="{33D77E3D-6CB1-44AD-9643-B31A5DC3FE7A}" srcOrd="0" destOrd="0" presId="urn:microsoft.com/office/officeart/2005/8/layout/chevron1"/>
    <dgm:cxn modelId="{B8B50A56-D2CB-4F2C-990A-1626E8281935}" srcId="{73BE64AF-6D01-4A99-9A07-1A0D27A4E16A}" destId="{C6B5FBB6-4A59-4D55-BEB6-D0EB905C5C74}" srcOrd="2" destOrd="0" parTransId="{EB13AEA3-DCCE-47AC-93B3-988D86344985}" sibTransId="{D20417FB-24C0-4556-9751-DE8D6A2A3A1E}"/>
    <dgm:cxn modelId="{A7D91095-671F-49BF-99B0-D4E94A156072}" srcId="{73BE64AF-6D01-4A99-9A07-1A0D27A4E16A}" destId="{365AB910-9C95-4136-ABC5-9A9E5F4E2D64}" srcOrd="0" destOrd="0" parTransId="{37E675E9-0C35-4412-A3F0-7283A17C2A13}" sibTransId="{3CD5706D-254B-4E8F-95A7-E89C9758A4FE}"/>
    <dgm:cxn modelId="{4739BB51-946E-4646-A865-722C8F0EBD28}" srcId="{73BE64AF-6D01-4A99-9A07-1A0D27A4E16A}" destId="{0A633042-D01F-402E-9901-11ACF56256E8}" srcOrd="1" destOrd="0" parTransId="{B18C3989-48E7-42FD-A8A6-5AB67007A8AF}" sibTransId="{BE9297A1-82AF-44D5-84B4-F209D6EEA968}"/>
    <dgm:cxn modelId="{7F5F4BD4-DFCC-47D1-9F3D-0B2D5B6626CC}" type="presOf" srcId="{365AB910-9C95-4136-ABC5-9A9E5F4E2D64}" destId="{7BD40A92-FD85-4E6C-BFCB-23A317A21E88}" srcOrd="0" destOrd="0" presId="urn:microsoft.com/office/officeart/2005/8/layout/chevron1"/>
    <dgm:cxn modelId="{A3F3D792-6A6F-460D-BB29-AA06F3B83695}" type="presOf" srcId="{73BE64AF-6D01-4A99-9A07-1A0D27A4E16A}" destId="{D7495A73-4946-40BB-9D70-25787938B5B4}" srcOrd="0" destOrd="0" presId="urn:microsoft.com/office/officeart/2005/8/layout/chevron1"/>
    <dgm:cxn modelId="{F0EAE98D-AA4F-493D-A5BE-17E3A63BA44F}" type="presOf" srcId="{C6B5FBB6-4A59-4D55-BEB6-D0EB905C5C74}" destId="{6D1BE7C2-E3E3-4D2F-B155-F56DF4C64808}" srcOrd="0" destOrd="0" presId="urn:microsoft.com/office/officeart/2005/8/layout/chevron1"/>
    <dgm:cxn modelId="{EB877699-2EF8-4AFE-B211-4B663DFF5891}" type="presParOf" srcId="{D7495A73-4946-40BB-9D70-25787938B5B4}" destId="{7BD40A92-FD85-4E6C-BFCB-23A317A21E88}" srcOrd="0" destOrd="0" presId="urn:microsoft.com/office/officeart/2005/8/layout/chevron1"/>
    <dgm:cxn modelId="{0F394DFC-0362-4616-AC60-BEB39BBFC695}" type="presParOf" srcId="{D7495A73-4946-40BB-9D70-25787938B5B4}" destId="{0551AD6D-096F-4CE7-848E-896FC4DF522C}" srcOrd="1" destOrd="0" presId="urn:microsoft.com/office/officeart/2005/8/layout/chevron1"/>
    <dgm:cxn modelId="{97CE29AA-5980-47DA-AD25-CE3621C323CA}" type="presParOf" srcId="{D7495A73-4946-40BB-9D70-25787938B5B4}" destId="{33D77E3D-6CB1-44AD-9643-B31A5DC3FE7A}" srcOrd="2" destOrd="0" presId="urn:microsoft.com/office/officeart/2005/8/layout/chevron1"/>
    <dgm:cxn modelId="{9351CB8E-A1E2-4EFF-936E-60DEF296B78C}" type="presParOf" srcId="{D7495A73-4946-40BB-9D70-25787938B5B4}" destId="{8FE86383-64AB-47F0-B14D-F42BF019C50B}" srcOrd="3" destOrd="0" presId="urn:microsoft.com/office/officeart/2005/8/layout/chevron1"/>
    <dgm:cxn modelId="{8C38CC37-5757-4CC3-9F13-5879E6BA54E5}" type="presParOf" srcId="{D7495A73-4946-40BB-9D70-25787938B5B4}" destId="{6D1BE7C2-E3E3-4D2F-B155-F56DF4C6480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9C87F9-6213-4800-9A08-B3CD6C534AA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449566-37B1-40C7-A169-C5C6D923A1C2}">
      <dgm:prSet phldrT="[Текст]"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Отделение </a:t>
          </a:r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компьютерных наук</a:t>
          </a:r>
        </a:p>
        <a:p>
          <a:r>
            <a:rPr lang="ru-RU" sz="1200" b="0" dirty="0">
              <a:latin typeface="Arial" panose="020B0604020202020204" pitchFamily="34" charset="0"/>
              <a:cs typeface="Arial" panose="020B0604020202020204" pitchFamily="34" charset="0"/>
            </a:rPr>
            <a:t>(3 кафедры)</a:t>
          </a:r>
        </a:p>
        <a:p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800" dirty="0">
              <a:latin typeface="Arial" panose="020B0604020202020204" pitchFamily="34" charset="0"/>
              <a:cs typeface="Arial" panose="020B0604020202020204" pitchFamily="34" charset="0"/>
            </a:rPr>
            <a:t>Компьютерные науки – развитие компетенций в сквозных технологиях (</a:t>
          </a:r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Big Data, </a:t>
          </a:r>
          <a:r>
            <a:rPr lang="ru-RU" sz="800" dirty="0">
              <a:latin typeface="Arial" panose="020B0604020202020204" pitchFamily="34" charset="0"/>
              <a:cs typeface="Arial" panose="020B0604020202020204" pitchFamily="34" charset="0"/>
            </a:rPr>
            <a:t>Компьютерная безопасность) </a:t>
          </a:r>
        </a:p>
        <a:p>
          <a:r>
            <a:rPr lang="ru-RU" sz="800" dirty="0">
              <a:latin typeface="Arial" panose="020B0604020202020204" pitchFamily="34" charset="0"/>
              <a:cs typeface="Arial" panose="020B0604020202020204" pitchFamily="34" charset="0"/>
            </a:rPr>
            <a:t>02.03.02 Фундаментальная информатика и информационные технологии</a:t>
          </a:r>
        </a:p>
        <a:p>
          <a:r>
            <a:rPr lang="ru-RU" sz="800" dirty="0">
              <a:latin typeface="Arial" panose="020B0604020202020204" pitchFamily="34" charset="0"/>
              <a:cs typeface="Arial" panose="020B0604020202020204" pitchFamily="34" charset="0"/>
            </a:rPr>
            <a:t>09.03.03Прикладная </a:t>
          </a:r>
          <a:r>
            <a:rPr lang="ru-RU" sz="800" dirty="0" smtClean="0">
              <a:latin typeface="Arial" panose="020B0604020202020204" pitchFamily="34" charset="0"/>
              <a:cs typeface="Arial" panose="020B0604020202020204" pitchFamily="34" charset="0"/>
            </a:rPr>
            <a:t>информатика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3AC59C-8A42-4A0C-8227-F8B171B07373}" type="parTrans" cxnId="{E9A6D4AF-6DFA-4602-96EE-F7D6EC3FD817}">
      <dgm:prSet/>
      <dgm:spPr/>
      <dgm:t>
        <a:bodyPr/>
        <a:lstStyle/>
        <a:p>
          <a:endParaRPr lang="ru-RU"/>
        </a:p>
      </dgm:t>
    </dgm:pt>
    <dgm:pt modelId="{3BAA841C-86C3-4B8D-9541-3C496ABD2FAD}" type="sibTrans" cxnId="{E9A6D4AF-6DFA-4602-96EE-F7D6EC3FD817}">
      <dgm:prSet/>
      <dgm:spPr/>
      <dgm:t>
        <a:bodyPr/>
        <a:lstStyle/>
        <a:p>
          <a:endParaRPr lang="ru-RU"/>
        </a:p>
      </dgm:t>
    </dgm:pt>
    <dgm:pt modelId="{55455C7F-771F-43BF-B080-1BCC8012D236}">
      <dgm:prSet phldrT="[Текст]" custT="1"/>
      <dgm:spPr/>
      <dgm:t>
        <a:bodyPr/>
        <a:lstStyle/>
        <a:p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Высшая </a:t>
          </a:r>
          <a:r>
            <a:rPr lang="en-US" sz="1200" b="1" dirty="0">
              <a:latin typeface="Arial" panose="020B0604020202020204" pitchFamily="34" charset="0"/>
              <a:cs typeface="Arial" panose="020B0604020202020204" pitchFamily="34" charset="0"/>
            </a:rPr>
            <a:t>IT</a:t>
          </a:r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-школа (Кафедра + управление информатизации</a:t>
          </a:r>
          <a:r>
            <a:rPr lang="ru-RU" sz="8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800" dirty="0">
              <a:latin typeface="Arial" panose="020B0604020202020204" pitchFamily="34" charset="0"/>
              <a:cs typeface="Arial" panose="020B0604020202020204" pitchFamily="34" charset="0"/>
            </a:rPr>
            <a:t>Цифровая (программная) инженерия (Проекты, партнеры) + Выход на международные рынки</a:t>
          </a:r>
        </a:p>
        <a:p>
          <a:r>
            <a:rPr lang="ru-RU" sz="800" dirty="0">
              <a:latin typeface="Arial" panose="020B0604020202020204" pitchFamily="34" charset="0"/>
              <a:cs typeface="Arial" panose="020B0604020202020204" pitchFamily="34" charset="0"/>
            </a:rPr>
            <a:t>09.03.04 Программная инженерия</a:t>
          </a:r>
        </a:p>
        <a:p>
          <a:r>
            <a:rPr lang="en-US" sz="800" dirty="0">
              <a:latin typeface="Arial" panose="020B0604020202020204" pitchFamily="34" charset="0"/>
              <a:cs typeface="Arial" panose="020B0604020202020204" pitchFamily="34" charset="0"/>
            </a:rPr>
            <a:t>Computer Science and Information Systems</a:t>
          </a:r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D73068-C301-4826-8591-F65D1C917D68}" type="parTrans" cxnId="{9B1BF36A-13EB-49F7-8D4E-33154377C04A}">
      <dgm:prSet/>
      <dgm:spPr/>
      <dgm:t>
        <a:bodyPr/>
        <a:lstStyle/>
        <a:p>
          <a:endParaRPr lang="ru-RU"/>
        </a:p>
      </dgm:t>
    </dgm:pt>
    <dgm:pt modelId="{5C092A0A-C3E3-4263-915B-C438E0748C83}" type="sibTrans" cxnId="{9B1BF36A-13EB-49F7-8D4E-33154377C04A}">
      <dgm:prSet/>
      <dgm:spPr/>
      <dgm:t>
        <a:bodyPr/>
        <a:lstStyle/>
        <a:p>
          <a:endParaRPr lang="ru-RU"/>
        </a:p>
      </dgm:t>
    </dgm:pt>
    <dgm:pt modelId="{F856D387-7CB9-4FD6-A59A-C1ED313C5CE9}">
      <dgm:prSet phldrT="[Текст]"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Предпринимательский </a:t>
          </a:r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трек </a:t>
          </a:r>
          <a:endParaRPr lang="ru-RU" sz="1200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Центр предпринимательства ИЭМ)</a:t>
          </a:r>
        </a:p>
        <a:p>
          <a:endParaRPr lang="ru-RU" sz="1000" dirty="0"/>
        </a:p>
        <a:p>
          <a:r>
            <a:rPr lang="ru-RU" sz="1000" dirty="0"/>
            <a:t>От идеи  (на 2 курсе) до реального бизнеса </a:t>
          </a:r>
        </a:p>
        <a:p>
          <a:r>
            <a:rPr lang="ru-RU" sz="1000" dirty="0"/>
            <a:t>(на 4)</a:t>
          </a:r>
        </a:p>
      </dgm:t>
    </dgm:pt>
    <dgm:pt modelId="{2F655F28-FF31-4C69-BBF1-81D2B04CC0B5}" type="parTrans" cxnId="{C0CE0F74-879D-45E7-8D91-8151B49C803D}">
      <dgm:prSet/>
      <dgm:spPr/>
      <dgm:t>
        <a:bodyPr/>
        <a:lstStyle/>
        <a:p>
          <a:endParaRPr lang="ru-RU"/>
        </a:p>
      </dgm:t>
    </dgm:pt>
    <dgm:pt modelId="{6BF976C7-E565-4155-847F-DB9DFE7A45B6}" type="sibTrans" cxnId="{C0CE0F74-879D-45E7-8D91-8151B49C803D}">
      <dgm:prSet/>
      <dgm:spPr/>
      <dgm:t>
        <a:bodyPr/>
        <a:lstStyle/>
        <a:p>
          <a:endParaRPr lang="ru-RU"/>
        </a:p>
      </dgm:t>
    </dgm:pt>
    <dgm:pt modelId="{9317617A-0C58-4F5A-8739-8D41E6D38B60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Открытый </a:t>
          </a:r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минор в области компьютерных наук </a:t>
          </a:r>
          <a:endParaRPr lang="ru-RU" b="1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b="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b="0" dirty="0">
              <a:latin typeface="Arial" panose="020B0604020202020204" pitchFamily="34" charset="0"/>
              <a:cs typeface="Arial" panose="020B0604020202020204" pitchFamily="34" charset="0"/>
            </a:rPr>
            <a:t>20 кредитов):</a:t>
          </a:r>
        </a:p>
        <a:p>
          <a:r>
            <a:rPr lang="ru-RU" dirty="0"/>
            <a:t>Гуманитарии,</a:t>
          </a:r>
        </a:p>
        <a:p>
          <a:r>
            <a:rPr lang="ru-RU" dirty="0"/>
            <a:t>Медики,</a:t>
          </a:r>
        </a:p>
        <a:p>
          <a:r>
            <a:rPr lang="ru-RU" dirty="0"/>
            <a:t>Журналисты</a:t>
          </a:r>
        </a:p>
      </dgm:t>
    </dgm:pt>
    <dgm:pt modelId="{7EB0178F-99BA-4FFF-AB53-38C5E3258FDE}" type="parTrans" cxnId="{1DCDA9FE-FC71-4043-A238-E98B1C03F9FC}">
      <dgm:prSet/>
      <dgm:spPr/>
      <dgm:t>
        <a:bodyPr/>
        <a:lstStyle/>
        <a:p>
          <a:endParaRPr lang="ru-RU"/>
        </a:p>
      </dgm:t>
    </dgm:pt>
    <dgm:pt modelId="{AEF52A60-40DB-46E7-AC55-5C628E479F06}" type="sibTrans" cxnId="{1DCDA9FE-FC71-4043-A238-E98B1C03F9FC}">
      <dgm:prSet/>
      <dgm:spPr/>
      <dgm:t>
        <a:bodyPr/>
        <a:lstStyle/>
        <a:p>
          <a:endParaRPr lang="ru-RU"/>
        </a:p>
      </dgm:t>
    </dgm:pt>
    <dgm:pt modelId="{51FB5966-92ED-4DE3-9342-300DA4FA9C1E}">
      <dgm:prSet phldrT="[Текст]"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Отделение </a:t>
          </a:r>
          <a:r>
            <a:rPr lang="ru-RU" sz="1200" b="1" dirty="0">
              <a:latin typeface="Arial" panose="020B0604020202020204" pitchFamily="34" charset="0"/>
              <a:cs typeface="Arial" panose="020B0604020202020204" pitchFamily="34" charset="0"/>
            </a:rPr>
            <a:t>прикладной математики </a:t>
          </a:r>
        </a:p>
        <a:p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(5 кафедр)</a:t>
          </a:r>
        </a:p>
        <a:p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000" dirty="0">
              <a:latin typeface="Arial" panose="020B0604020202020204" pitchFamily="34" charset="0"/>
              <a:cs typeface="Arial" panose="020B0604020202020204" pitchFamily="34" charset="0"/>
            </a:rPr>
            <a:t>Математическое моделирование –поиск новых технологий.</a:t>
          </a:r>
        </a:p>
        <a:p>
          <a:r>
            <a:rPr lang="ru-RU" sz="1000" b="1" i="0" dirty="0">
              <a:latin typeface="Arial" panose="020B0604020202020204" pitchFamily="34" charset="0"/>
              <a:cs typeface="Arial" panose="020B0604020202020204" pitchFamily="34" charset="0"/>
            </a:rPr>
            <a:t>01.03.02 </a:t>
          </a:r>
          <a:r>
            <a:rPr lang="ru-RU" sz="1000" b="0" i="0" dirty="0">
              <a:latin typeface="Arial" panose="020B0604020202020204" pitchFamily="34" charset="0"/>
              <a:cs typeface="Arial" panose="020B0604020202020204" pitchFamily="34" charset="0"/>
            </a:rPr>
            <a:t>Прикладная математика и информатика</a:t>
          </a:r>
        </a:p>
        <a:p>
          <a:endParaRPr lang="ru-RU" sz="700" dirty="0"/>
        </a:p>
      </dgm:t>
    </dgm:pt>
    <dgm:pt modelId="{7D005D26-4977-4628-932E-AD1E34286C70}" type="sibTrans" cxnId="{60035B94-2CD0-4A1E-98D8-B9F5BCE1B9EA}">
      <dgm:prSet/>
      <dgm:spPr/>
      <dgm:t>
        <a:bodyPr/>
        <a:lstStyle/>
        <a:p>
          <a:endParaRPr lang="ru-RU"/>
        </a:p>
      </dgm:t>
    </dgm:pt>
    <dgm:pt modelId="{B4E25268-1A2C-4ED7-903F-88D2B5C7D997}" type="parTrans" cxnId="{60035B94-2CD0-4A1E-98D8-B9F5BCE1B9EA}">
      <dgm:prSet/>
      <dgm:spPr/>
      <dgm:t>
        <a:bodyPr/>
        <a:lstStyle/>
        <a:p>
          <a:endParaRPr lang="ru-RU"/>
        </a:p>
      </dgm:t>
    </dgm:pt>
    <dgm:pt modelId="{36D49460-601F-4BC1-B8EE-63638BF49E04}" type="pres">
      <dgm:prSet presAssocID="{0B9C87F9-6213-4800-9A08-B3CD6C534AA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24DF01-CC74-4174-A8B4-9D21FA4291FD}" type="pres">
      <dgm:prSet presAssocID="{0B9C87F9-6213-4800-9A08-B3CD6C534AA4}" presName="fgShape" presStyleLbl="fgShp" presStyleIdx="0" presStyleCnt="1" custScaleX="105209" custScaleY="71267" custLinFactNeighborX="0" custLinFactNeighborY="7810"/>
      <dgm:spPr/>
    </dgm:pt>
    <dgm:pt modelId="{41AD4E61-25B6-48A8-AA99-A9E0175BD25E}" type="pres">
      <dgm:prSet presAssocID="{0B9C87F9-6213-4800-9A08-B3CD6C534AA4}" presName="linComp" presStyleCnt="0"/>
      <dgm:spPr/>
    </dgm:pt>
    <dgm:pt modelId="{25C94181-2338-4483-AEE7-B5E837198876}" type="pres">
      <dgm:prSet presAssocID="{51FB5966-92ED-4DE3-9342-300DA4FA9C1E}" presName="compNode" presStyleCnt="0"/>
      <dgm:spPr/>
    </dgm:pt>
    <dgm:pt modelId="{61E84259-37EB-4016-B0F0-2921D01E2E93}" type="pres">
      <dgm:prSet presAssocID="{51FB5966-92ED-4DE3-9342-300DA4FA9C1E}" presName="bkgdShape" presStyleLbl="node1" presStyleIdx="0" presStyleCnt="5" custLinFactNeighborX="-73964" custLinFactNeighborY="-8118"/>
      <dgm:spPr/>
      <dgm:t>
        <a:bodyPr/>
        <a:lstStyle/>
        <a:p>
          <a:endParaRPr lang="ru-RU"/>
        </a:p>
      </dgm:t>
    </dgm:pt>
    <dgm:pt modelId="{70B637E2-62E9-473B-A51D-7BE98A8C30F3}" type="pres">
      <dgm:prSet presAssocID="{51FB5966-92ED-4DE3-9342-300DA4FA9C1E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28299-6A38-4233-84ED-CEA63E59F8EF}" type="pres">
      <dgm:prSet presAssocID="{51FB5966-92ED-4DE3-9342-300DA4FA9C1E}" presName="invisiNode" presStyleLbl="node1" presStyleIdx="0" presStyleCnt="5"/>
      <dgm:spPr/>
    </dgm:pt>
    <dgm:pt modelId="{560037E0-CDC7-4975-9E93-8C935249454F}" type="pres">
      <dgm:prSet presAssocID="{51FB5966-92ED-4DE3-9342-300DA4FA9C1E}" presName="imagNode" presStyleLbl="fgImgPlace1" presStyleIdx="0" presStyleCnt="5" custScaleX="59189" custScaleY="48437" custLinFactNeighborX="-347" custLinFactNeighborY="-177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C4E68E-E5C0-49FA-96CB-476D48E66480}" type="pres">
      <dgm:prSet presAssocID="{7D005D26-4977-4628-932E-AD1E34286C7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DCF3203-82E0-44ED-9A48-BD290D5755D4}" type="pres">
      <dgm:prSet presAssocID="{A0449566-37B1-40C7-A169-C5C6D923A1C2}" presName="compNode" presStyleCnt="0"/>
      <dgm:spPr/>
    </dgm:pt>
    <dgm:pt modelId="{D0BEE818-A757-44C2-B84B-3AA87B70C6C4}" type="pres">
      <dgm:prSet presAssocID="{A0449566-37B1-40C7-A169-C5C6D923A1C2}" presName="bkgdShape" presStyleLbl="node1" presStyleIdx="1" presStyleCnt="5"/>
      <dgm:spPr/>
      <dgm:t>
        <a:bodyPr/>
        <a:lstStyle/>
        <a:p>
          <a:endParaRPr lang="ru-RU"/>
        </a:p>
      </dgm:t>
    </dgm:pt>
    <dgm:pt modelId="{334B3F46-12B4-43A5-A493-C964430620CC}" type="pres">
      <dgm:prSet presAssocID="{A0449566-37B1-40C7-A169-C5C6D923A1C2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17662-81E7-49A6-8777-3430FD5BD89B}" type="pres">
      <dgm:prSet presAssocID="{A0449566-37B1-40C7-A169-C5C6D923A1C2}" presName="invisiNode" presStyleLbl="node1" presStyleIdx="1" presStyleCnt="5"/>
      <dgm:spPr/>
    </dgm:pt>
    <dgm:pt modelId="{1BD76B2E-9584-4109-AC05-0F2E7E067320}" type="pres">
      <dgm:prSet presAssocID="{A0449566-37B1-40C7-A169-C5C6D923A1C2}" presName="imagNode" presStyleLbl="fgImgPlace1" presStyleIdx="1" presStyleCnt="5" custScaleX="65162" custScaleY="52114" custLinFactNeighborX="678" custLinFactNeighborY="-69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710360A8-8B3C-4479-9A77-64800DDE6F53}" type="pres">
      <dgm:prSet presAssocID="{3BAA841C-86C3-4B8D-9541-3C496ABD2FA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B071497-04F4-4E53-BB94-E1EADCE83C2F}" type="pres">
      <dgm:prSet presAssocID="{55455C7F-771F-43BF-B080-1BCC8012D236}" presName="compNode" presStyleCnt="0"/>
      <dgm:spPr/>
    </dgm:pt>
    <dgm:pt modelId="{9E232C55-1714-41F9-8E7E-18CAF04CBB24}" type="pres">
      <dgm:prSet presAssocID="{55455C7F-771F-43BF-B080-1BCC8012D236}" presName="bkgdShape" presStyleLbl="node1" presStyleIdx="2" presStyleCnt="5" custLinFactNeighborY="-194"/>
      <dgm:spPr/>
      <dgm:t>
        <a:bodyPr/>
        <a:lstStyle/>
        <a:p>
          <a:endParaRPr lang="ru-RU"/>
        </a:p>
      </dgm:t>
    </dgm:pt>
    <dgm:pt modelId="{72AE4939-8C2D-43FE-979D-7EE38153622F}" type="pres">
      <dgm:prSet presAssocID="{55455C7F-771F-43BF-B080-1BCC8012D236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44ACA-8A30-468B-A26E-559A7E468141}" type="pres">
      <dgm:prSet presAssocID="{55455C7F-771F-43BF-B080-1BCC8012D236}" presName="invisiNode" presStyleLbl="node1" presStyleIdx="2" presStyleCnt="5"/>
      <dgm:spPr/>
    </dgm:pt>
    <dgm:pt modelId="{2190F457-AAC6-44DC-A23D-FCCF15BA3B7F}" type="pres">
      <dgm:prSet presAssocID="{55455C7F-771F-43BF-B080-1BCC8012D236}" presName="imagNode" presStyleLbl="fgImgPlace1" presStyleIdx="2" presStyleCnt="5" custScaleX="61483" custScaleY="48207" custLinFactNeighborX="964" custLinFactNeighborY="475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107CCEA5-EF82-4E29-BB52-714CBD668F32}" type="pres">
      <dgm:prSet presAssocID="{5C092A0A-C3E3-4263-915B-C438E0748C8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B34BD4F-09C7-47F7-B278-4D814DFA981F}" type="pres">
      <dgm:prSet presAssocID="{F856D387-7CB9-4FD6-A59A-C1ED313C5CE9}" presName="compNode" presStyleCnt="0"/>
      <dgm:spPr/>
    </dgm:pt>
    <dgm:pt modelId="{0B0BEC80-FEA0-4E78-B171-05109FEB75B3}" type="pres">
      <dgm:prSet presAssocID="{F856D387-7CB9-4FD6-A59A-C1ED313C5CE9}" presName="bkgdShape" presStyleLbl="node1" presStyleIdx="3" presStyleCnt="5" custScaleX="96815" custLinFactNeighborX="-387" custLinFactNeighborY="-1258"/>
      <dgm:spPr/>
      <dgm:t>
        <a:bodyPr/>
        <a:lstStyle/>
        <a:p>
          <a:endParaRPr lang="ru-RU"/>
        </a:p>
      </dgm:t>
    </dgm:pt>
    <dgm:pt modelId="{84C55535-6CAB-4E88-BFA5-3EDEAAC0AD31}" type="pres">
      <dgm:prSet presAssocID="{F856D387-7CB9-4FD6-A59A-C1ED313C5CE9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448A5-7480-4034-9E3C-FBDEB4F397EF}" type="pres">
      <dgm:prSet presAssocID="{F856D387-7CB9-4FD6-A59A-C1ED313C5CE9}" presName="invisiNode" presStyleLbl="node1" presStyleIdx="3" presStyleCnt="5"/>
      <dgm:spPr/>
    </dgm:pt>
    <dgm:pt modelId="{7EBAD844-63E2-418B-82CB-2873368D4E10}" type="pres">
      <dgm:prSet presAssocID="{F856D387-7CB9-4FD6-A59A-C1ED313C5CE9}" presName="imagNode" presStyleLbl="fgImgPlace1" presStyleIdx="3" presStyleCnt="5" custScaleX="63397" custScaleY="52128" custLinFactNeighborX="2334" custLinFactNeighborY="571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ru-RU"/>
        </a:p>
      </dgm:t>
    </dgm:pt>
    <dgm:pt modelId="{2C7417AA-E255-452B-9577-D547CA784884}" type="pres">
      <dgm:prSet presAssocID="{6BF976C7-E565-4155-847F-DB9DFE7A45B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54D2493-B0F3-40D6-A7A6-B04D1CE52028}" type="pres">
      <dgm:prSet presAssocID="{9317617A-0C58-4F5A-8739-8D41E6D38B60}" presName="compNode" presStyleCnt="0"/>
      <dgm:spPr/>
    </dgm:pt>
    <dgm:pt modelId="{5C6AC590-5512-439E-A36B-48691A6B3119}" type="pres">
      <dgm:prSet presAssocID="{9317617A-0C58-4F5A-8739-8D41E6D38B60}" presName="bkgdShape" presStyleLbl="node1" presStyleIdx="4" presStyleCnt="5" custLinFactNeighborY="194"/>
      <dgm:spPr/>
      <dgm:t>
        <a:bodyPr/>
        <a:lstStyle/>
        <a:p>
          <a:endParaRPr lang="ru-RU"/>
        </a:p>
      </dgm:t>
    </dgm:pt>
    <dgm:pt modelId="{40EB7DA5-1756-4924-B32B-527C1C489B85}" type="pres">
      <dgm:prSet presAssocID="{9317617A-0C58-4F5A-8739-8D41E6D38B60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D42F7B-8D39-40AA-AD6D-5E3A56949831}" type="pres">
      <dgm:prSet presAssocID="{9317617A-0C58-4F5A-8739-8D41E6D38B60}" presName="invisiNode" presStyleLbl="node1" presStyleIdx="4" presStyleCnt="5"/>
      <dgm:spPr/>
    </dgm:pt>
    <dgm:pt modelId="{DED580EE-E1B2-42A7-BC00-FC69AF1DFC7B}" type="pres">
      <dgm:prSet presAssocID="{9317617A-0C58-4F5A-8739-8D41E6D38B60}" presName="imagNode" presStyleLbl="fgImgPlace1" presStyleIdx="4" presStyleCnt="5" custScaleX="73736" custScaleY="53359" custLinFactNeighborX="-2871" custLinFactNeighborY="5682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endParaRPr lang="ru-RU"/>
        </a:p>
      </dgm:t>
    </dgm:pt>
  </dgm:ptLst>
  <dgm:cxnLst>
    <dgm:cxn modelId="{9B3A73EF-52C4-4C39-8194-F033FD788554}" type="presOf" srcId="{6BF976C7-E565-4155-847F-DB9DFE7A45B6}" destId="{2C7417AA-E255-452B-9577-D547CA784884}" srcOrd="0" destOrd="0" presId="urn:microsoft.com/office/officeart/2005/8/layout/hList7"/>
    <dgm:cxn modelId="{D47EB474-0D36-454B-915D-57A1B7BA39FA}" type="presOf" srcId="{7D005D26-4977-4628-932E-AD1E34286C70}" destId="{59C4E68E-E5C0-49FA-96CB-476D48E66480}" srcOrd="0" destOrd="0" presId="urn:microsoft.com/office/officeart/2005/8/layout/hList7"/>
    <dgm:cxn modelId="{E9A6D4AF-6DFA-4602-96EE-F7D6EC3FD817}" srcId="{0B9C87F9-6213-4800-9A08-B3CD6C534AA4}" destId="{A0449566-37B1-40C7-A169-C5C6D923A1C2}" srcOrd="1" destOrd="0" parTransId="{893AC59C-8A42-4A0C-8227-F8B171B07373}" sibTransId="{3BAA841C-86C3-4B8D-9541-3C496ABD2FAD}"/>
    <dgm:cxn modelId="{08A4DA35-A12A-4EEB-98CD-5B0F7613BA58}" type="presOf" srcId="{9317617A-0C58-4F5A-8739-8D41E6D38B60}" destId="{40EB7DA5-1756-4924-B32B-527C1C489B85}" srcOrd="1" destOrd="0" presId="urn:microsoft.com/office/officeart/2005/8/layout/hList7"/>
    <dgm:cxn modelId="{C0CE0F74-879D-45E7-8D91-8151B49C803D}" srcId="{0B9C87F9-6213-4800-9A08-B3CD6C534AA4}" destId="{F856D387-7CB9-4FD6-A59A-C1ED313C5CE9}" srcOrd="3" destOrd="0" parTransId="{2F655F28-FF31-4C69-BBF1-81D2B04CC0B5}" sibTransId="{6BF976C7-E565-4155-847F-DB9DFE7A45B6}"/>
    <dgm:cxn modelId="{1DCDA9FE-FC71-4043-A238-E98B1C03F9FC}" srcId="{0B9C87F9-6213-4800-9A08-B3CD6C534AA4}" destId="{9317617A-0C58-4F5A-8739-8D41E6D38B60}" srcOrd="4" destOrd="0" parTransId="{7EB0178F-99BA-4FFF-AB53-38C5E3258FDE}" sibTransId="{AEF52A60-40DB-46E7-AC55-5C628E479F06}"/>
    <dgm:cxn modelId="{4C192A7C-1876-4208-B838-2CAE596F43D8}" type="presOf" srcId="{51FB5966-92ED-4DE3-9342-300DA4FA9C1E}" destId="{70B637E2-62E9-473B-A51D-7BE98A8C30F3}" srcOrd="1" destOrd="0" presId="urn:microsoft.com/office/officeart/2005/8/layout/hList7"/>
    <dgm:cxn modelId="{376D3F75-E8BA-433C-A19D-B9D3DD33661B}" type="presOf" srcId="{9317617A-0C58-4F5A-8739-8D41E6D38B60}" destId="{5C6AC590-5512-439E-A36B-48691A6B3119}" srcOrd="0" destOrd="0" presId="urn:microsoft.com/office/officeart/2005/8/layout/hList7"/>
    <dgm:cxn modelId="{56124CA5-0CD4-4E11-B6A4-418EF36A3E40}" type="presOf" srcId="{51FB5966-92ED-4DE3-9342-300DA4FA9C1E}" destId="{61E84259-37EB-4016-B0F0-2921D01E2E93}" srcOrd="0" destOrd="0" presId="urn:microsoft.com/office/officeart/2005/8/layout/hList7"/>
    <dgm:cxn modelId="{353045A4-0894-4E8A-9B35-0214267684C2}" type="presOf" srcId="{55455C7F-771F-43BF-B080-1BCC8012D236}" destId="{9E232C55-1714-41F9-8E7E-18CAF04CBB24}" srcOrd="0" destOrd="0" presId="urn:microsoft.com/office/officeart/2005/8/layout/hList7"/>
    <dgm:cxn modelId="{9B1BF36A-13EB-49F7-8D4E-33154377C04A}" srcId="{0B9C87F9-6213-4800-9A08-B3CD6C534AA4}" destId="{55455C7F-771F-43BF-B080-1BCC8012D236}" srcOrd="2" destOrd="0" parTransId="{D8D73068-C301-4826-8591-F65D1C917D68}" sibTransId="{5C092A0A-C3E3-4263-915B-C438E0748C83}"/>
    <dgm:cxn modelId="{11AC71C9-026F-4314-B088-430915513C96}" type="presOf" srcId="{3BAA841C-86C3-4B8D-9541-3C496ABD2FAD}" destId="{710360A8-8B3C-4479-9A77-64800DDE6F53}" srcOrd="0" destOrd="0" presId="urn:microsoft.com/office/officeart/2005/8/layout/hList7"/>
    <dgm:cxn modelId="{F82B778E-569D-455B-A3D6-057E896E8BA4}" type="presOf" srcId="{55455C7F-771F-43BF-B080-1BCC8012D236}" destId="{72AE4939-8C2D-43FE-979D-7EE38153622F}" srcOrd="1" destOrd="0" presId="urn:microsoft.com/office/officeart/2005/8/layout/hList7"/>
    <dgm:cxn modelId="{BADACD62-03A0-45A0-BAE5-C21EB9CD4F7C}" type="presOf" srcId="{5C092A0A-C3E3-4263-915B-C438E0748C83}" destId="{107CCEA5-EF82-4E29-BB52-714CBD668F32}" srcOrd="0" destOrd="0" presId="urn:microsoft.com/office/officeart/2005/8/layout/hList7"/>
    <dgm:cxn modelId="{004590B8-581A-4F17-AFA7-413CB2BB7D6E}" type="presOf" srcId="{F856D387-7CB9-4FD6-A59A-C1ED313C5CE9}" destId="{84C55535-6CAB-4E88-BFA5-3EDEAAC0AD31}" srcOrd="1" destOrd="0" presId="urn:microsoft.com/office/officeart/2005/8/layout/hList7"/>
    <dgm:cxn modelId="{60035B94-2CD0-4A1E-98D8-B9F5BCE1B9EA}" srcId="{0B9C87F9-6213-4800-9A08-B3CD6C534AA4}" destId="{51FB5966-92ED-4DE3-9342-300DA4FA9C1E}" srcOrd="0" destOrd="0" parTransId="{B4E25268-1A2C-4ED7-903F-88D2B5C7D997}" sibTransId="{7D005D26-4977-4628-932E-AD1E34286C70}"/>
    <dgm:cxn modelId="{904DE200-1686-4145-94FE-7573F8C19DF7}" type="presOf" srcId="{0B9C87F9-6213-4800-9A08-B3CD6C534AA4}" destId="{36D49460-601F-4BC1-B8EE-63638BF49E04}" srcOrd="0" destOrd="0" presId="urn:microsoft.com/office/officeart/2005/8/layout/hList7"/>
    <dgm:cxn modelId="{AC36FA70-731A-4943-BF4D-E7B7264AAC3F}" type="presOf" srcId="{A0449566-37B1-40C7-A169-C5C6D923A1C2}" destId="{334B3F46-12B4-43A5-A493-C964430620CC}" srcOrd="1" destOrd="0" presId="urn:microsoft.com/office/officeart/2005/8/layout/hList7"/>
    <dgm:cxn modelId="{15337534-7FEC-477F-BC04-60226250405C}" type="presOf" srcId="{A0449566-37B1-40C7-A169-C5C6D923A1C2}" destId="{D0BEE818-A757-44C2-B84B-3AA87B70C6C4}" srcOrd="0" destOrd="0" presId="urn:microsoft.com/office/officeart/2005/8/layout/hList7"/>
    <dgm:cxn modelId="{F43B8101-DBA4-4EFF-A20D-64E1C24B3B13}" type="presOf" srcId="{F856D387-7CB9-4FD6-A59A-C1ED313C5CE9}" destId="{0B0BEC80-FEA0-4E78-B171-05109FEB75B3}" srcOrd="0" destOrd="0" presId="urn:microsoft.com/office/officeart/2005/8/layout/hList7"/>
    <dgm:cxn modelId="{76F6B1D7-4C6E-4476-A1D8-AFBA172D9DCD}" type="presParOf" srcId="{36D49460-601F-4BC1-B8EE-63638BF49E04}" destId="{CD24DF01-CC74-4174-A8B4-9D21FA4291FD}" srcOrd="0" destOrd="0" presId="urn:microsoft.com/office/officeart/2005/8/layout/hList7"/>
    <dgm:cxn modelId="{A9A4DE5C-4A09-4674-83EC-524BF9332F13}" type="presParOf" srcId="{36D49460-601F-4BC1-B8EE-63638BF49E04}" destId="{41AD4E61-25B6-48A8-AA99-A9E0175BD25E}" srcOrd="1" destOrd="0" presId="urn:microsoft.com/office/officeart/2005/8/layout/hList7"/>
    <dgm:cxn modelId="{E0CF1CBD-C6E6-4989-8245-84EDCD016A70}" type="presParOf" srcId="{41AD4E61-25B6-48A8-AA99-A9E0175BD25E}" destId="{25C94181-2338-4483-AEE7-B5E837198876}" srcOrd="0" destOrd="0" presId="urn:microsoft.com/office/officeart/2005/8/layout/hList7"/>
    <dgm:cxn modelId="{9816E00F-CA8B-4DC8-972C-C66D59E5ACA0}" type="presParOf" srcId="{25C94181-2338-4483-AEE7-B5E837198876}" destId="{61E84259-37EB-4016-B0F0-2921D01E2E93}" srcOrd="0" destOrd="0" presId="urn:microsoft.com/office/officeart/2005/8/layout/hList7"/>
    <dgm:cxn modelId="{B5A7880F-66F1-461F-A81F-33EC7AF4D5E7}" type="presParOf" srcId="{25C94181-2338-4483-AEE7-B5E837198876}" destId="{70B637E2-62E9-473B-A51D-7BE98A8C30F3}" srcOrd="1" destOrd="0" presId="urn:microsoft.com/office/officeart/2005/8/layout/hList7"/>
    <dgm:cxn modelId="{DD6E6ED8-56A8-40F9-9BA3-7594CC77E868}" type="presParOf" srcId="{25C94181-2338-4483-AEE7-B5E837198876}" destId="{F7E28299-6A38-4233-84ED-CEA63E59F8EF}" srcOrd="2" destOrd="0" presId="urn:microsoft.com/office/officeart/2005/8/layout/hList7"/>
    <dgm:cxn modelId="{61FCF46E-3D40-4477-943C-411FF9C85C41}" type="presParOf" srcId="{25C94181-2338-4483-AEE7-B5E837198876}" destId="{560037E0-CDC7-4975-9E93-8C935249454F}" srcOrd="3" destOrd="0" presId="urn:microsoft.com/office/officeart/2005/8/layout/hList7"/>
    <dgm:cxn modelId="{DC01E371-D209-4191-9FC4-D49C2555D39B}" type="presParOf" srcId="{41AD4E61-25B6-48A8-AA99-A9E0175BD25E}" destId="{59C4E68E-E5C0-49FA-96CB-476D48E66480}" srcOrd="1" destOrd="0" presId="urn:microsoft.com/office/officeart/2005/8/layout/hList7"/>
    <dgm:cxn modelId="{B6B3ACF5-D34A-46BA-98AA-D60D61286154}" type="presParOf" srcId="{41AD4E61-25B6-48A8-AA99-A9E0175BD25E}" destId="{6DCF3203-82E0-44ED-9A48-BD290D5755D4}" srcOrd="2" destOrd="0" presId="urn:microsoft.com/office/officeart/2005/8/layout/hList7"/>
    <dgm:cxn modelId="{48878279-E378-4E1A-AEFF-C334CF312B08}" type="presParOf" srcId="{6DCF3203-82E0-44ED-9A48-BD290D5755D4}" destId="{D0BEE818-A757-44C2-B84B-3AA87B70C6C4}" srcOrd="0" destOrd="0" presId="urn:microsoft.com/office/officeart/2005/8/layout/hList7"/>
    <dgm:cxn modelId="{49635FA9-3F9D-4EA0-B5EA-D1481F234727}" type="presParOf" srcId="{6DCF3203-82E0-44ED-9A48-BD290D5755D4}" destId="{334B3F46-12B4-43A5-A493-C964430620CC}" srcOrd="1" destOrd="0" presId="urn:microsoft.com/office/officeart/2005/8/layout/hList7"/>
    <dgm:cxn modelId="{F9DD3781-D392-48EF-AC64-5221600021CA}" type="presParOf" srcId="{6DCF3203-82E0-44ED-9A48-BD290D5755D4}" destId="{87117662-81E7-49A6-8777-3430FD5BD89B}" srcOrd="2" destOrd="0" presId="urn:microsoft.com/office/officeart/2005/8/layout/hList7"/>
    <dgm:cxn modelId="{99682DC6-8A29-4815-A872-8B83573E8FBC}" type="presParOf" srcId="{6DCF3203-82E0-44ED-9A48-BD290D5755D4}" destId="{1BD76B2E-9584-4109-AC05-0F2E7E067320}" srcOrd="3" destOrd="0" presId="urn:microsoft.com/office/officeart/2005/8/layout/hList7"/>
    <dgm:cxn modelId="{001F721D-46A4-481B-9887-9869E065EB69}" type="presParOf" srcId="{41AD4E61-25B6-48A8-AA99-A9E0175BD25E}" destId="{710360A8-8B3C-4479-9A77-64800DDE6F53}" srcOrd="3" destOrd="0" presId="urn:microsoft.com/office/officeart/2005/8/layout/hList7"/>
    <dgm:cxn modelId="{562D5C34-146B-4C4F-8CFC-806896A6961A}" type="presParOf" srcId="{41AD4E61-25B6-48A8-AA99-A9E0175BD25E}" destId="{2B071497-04F4-4E53-BB94-E1EADCE83C2F}" srcOrd="4" destOrd="0" presId="urn:microsoft.com/office/officeart/2005/8/layout/hList7"/>
    <dgm:cxn modelId="{97C66E57-9371-4FF7-B386-70D7AAEB0733}" type="presParOf" srcId="{2B071497-04F4-4E53-BB94-E1EADCE83C2F}" destId="{9E232C55-1714-41F9-8E7E-18CAF04CBB24}" srcOrd="0" destOrd="0" presId="urn:microsoft.com/office/officeart/2005/8/layout/hList7"/>
    <dgm:cxn modelId="{28371207-CC3C-4222-BE6B-C72B4326F783}" type="presParOf" srcId="{2B071497-04F4-4E53-BB94-E1EADCE83C2F}" destId="{72AE4939-8C2D-43FE-979D-7EE38153622F}" srcOrd="1" destOrd="0" presId="urn:microsoft.com/office/officeart/2005/8/layout/hList7"/>
    <dgm:cxn modelId="{64B81437-6C66-4B21-AA70-5A259B1707B1}" type="presParOf" srcId="{2B071497-04F4-4E53-BB94-E1EADCE83C2F}" destId="{EAE44ACA-8A30-468B-A26E-559A7E468141}" srcOrd="2" destOrd="0" presId="urn:microsoft.com/office/officeart/2005/8/layout/hList7"/>
    <dgm:cxn modelId="{0B27D8D1-56BE-433A-BBF9-EC9C17142D7F}" type="presParOf" srcId="{2B071497-04F4-4E53-BB94-E1EADCE83C2F}" destId="{2190F457-AAC6-44DC-A23D-FCCF15BA3B7F}" srcOrd="3" destOrd="0" presId="urn:microsoft.com/office/officeart/2005/8/layout/hList7"/>
    <dgm:cxn modelId="{611FCAD2-B03D-4DE5-991C-1F10AAB65793}" type="presParOf" srcId="{41AD4E61-25B6-48A8-AA99-A9E0175BD25E}" destId="{107CCEA5-EF82-4E29-BB52-714CBD668F32}" srcOrd="5" destOrd="0" presId="urn:microsoft.com/office/officeart/2005/8/layout/hList7"/>
    <dgm:cxn modelId="{0952E8BE-02D6-44B0-A33D-29698DD3BCF2}" type="presParOf" srcId="{41AD4E61-25B6-48A8-AA99-A9E0175BD25E}" destId="{DB34BD4F-09C7-47F7-B278-4D814DFA981F}" srcOrd="6" destOrd="0" presId="urn:microsoft.com/office/officeart/2005/8/layout/hList7"/>
    <dgm:cxn modelId="{F4634ABF-BDDA-4BD0-813F-8DCE84B0226C}" type="presParOf" srcId="{DB34BD4F-09C7-47F7-B278-4D814DFA981F}" destId="{0B0BEC80-FEA0-4E78-B171-05109FEB75B3}" srcOrd="0" destOrd="0" presId="urn:microsoft.com/office/officeart/2005/8/layout/hList7"/>
    <dgm:cxn modelId="{DDA4F190-EE0C-4C03-83B9-364D355E52CA}" type="presParOf" srcId="{DB34BD4F-09C7-47F7-B278-4D814DFA981F}" destId="{84C55535-6CAB-4E88-BFA5-3EDEAAC0AD31}" srcOrd="1" destOrd="0" presId="urn:microsoft.com/office/officeart/2005/8/layout/hList7"/>
    <dgm:cxn modelId="{B35A17CF-0B0C-42A9-B765-F6FD216A92BE}" type="presParOf" srcId="{DB34BD4F-09C7-47F7-B278-4D814DFA981F}" destId="{3DD448A5-7480-4034-9E3C-FBDEB4F397EF}" srcOrd="2" destOrd="0" presId="urn:microsoft.com/office/officeart/2005/8/layout/hList7"/>
    <dgm:cxn modelId="{14ACAA7F-F14B-415E-8694-BF2DE7677B91}" type="presParOf" srcId="{DB34BD4F-09C7-47F7-B278-4D814DFA981F}" destId="{7EBAD844-63E2-418B-82CB-2873368D4E10}" srcOrd="3" destOrd="0" presId="urn:microsoft.com/office/officeart/2005/8/layout/hList7"/>
    <dgm:cxn modelId="{3E8A47D6-3279-4ED1-8D75-63ED43781DD9}" type="presParOf" srcId="{41AD4E61-25B6-48A8-AA99-A9E0175BD25E}" destId="{2C7417AA-E255-452B-9577-D547CA784884}" srcOrd="7" destOrd="0" presId="urn:microsoft.com/office/officeart/2005/8/layout/hList7"/>
    <dgm:cxn modelId="{BDB44E21-D71D-4E18-BC63-F6B71D75A994}" type="presParOf" srcId="{41AD4E61-25B6-48A8-AA99-A9E0175BD25E}" destId="{754D2493-B0F3-40D6-A7A6-B04D1CE52028}" srcOrd="8" destOrd="0" presId="urn:microsoft.com/office/officeart/2005/8/layout/hList7"/>
    <dgm:cxn modelId="{E6E5956F-9050-4F51-9CCE-211079C5D91B}" type="presParOf" srcId="{754D2493-B0F3-40D6-A7A6-B04D1CE52028}" destId="{5C6AC590-5512-439E-A36B-48691A6B3119}" srcOrd="0" destOrd="0" presId="urn:microsoft.com/office/officeart/2005/8/layout/hList7"/>
    <dgm:cxn modelId="{B6E323CF-01C8-40E8-85CA-A7BCEE5529F0}" type="presParOf" srcId="{754D2493-B0F3-40D6-A7A6-B04D1CE52028}" destId="{40EB7DA5-1756-4924-B32B-527C1C489B85}" srcOrd="1" destOrd="0" presId="urn:microsoft.com/office/officeart/2005/8/layout/hList7"/>
    <dgm:cxn modelId="{44DC2022-9DB6-46DC-B726-15080B3E1A75}" type="presParOf" srcId="{754D2493-B0F3-40D6-A7A6-B04D1CE52028}" destId="{B8D42F7B-8D39-40AA-AD6D-5E3A56949831}" srcOrd="2" destOrd="0" presId="urn:microsoft.com/office/officeart/2005/8/layout/hList7"/>
    <dgm:cxn modelId="{806E6CE5-07B5-4B22-BD56-246E8850C4B4}" type="presParOf" srcId="{754D2493-B0F3-40D6-A7A6-B04D1CE52028}" destId="{DED580EE-E1B2-42A7-BC00-FC69AF1DFC7B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40A92-FD85-4E6C-BFCB-23A317A21E88}">
      <dsp:nvSpPr>
        <dsp:cNvPr id="0" name=""/>
        <dsp:cNvSpPr/>
      </dsp:nvSpPr>
      <dsp:spPr>
        <a:xfrm>
          <a:off x="2457" y="0"/>
          <a:ext cx="2993872" cy="27522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2018</a:t>
          </a:r>
        </a:p>
      </dsp:txBody>
      <dsp:txXfrm>
        <a:off x="140071" y="0"/>
        <a:ext cx="2718644" cy="275228"/>
      </dsp:txXfrm>
    </dsp:sp>
    <dsp:sp modelId="{33D77E3D-6CB1-44AD-9643-B31A5DC3FE7A}">
      <dsp:nvSpPr>
        <dsp:cNvPr id="0" name=""/>
        <dsp:cNvSpPr/>
      </dsp:nvSpPr>
      <dsp:spPr>
        <a:xfrm>
          <a:off x="2696942" y="0"/>
          <a:ext cx="2993872" cy="27522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2020</a:t>
          </a:r>
        </a:p>
      </dsp:txBody>
      <dsp:txXfrm>
        <a:off x="2834556" y="0"/>
        <a:ext cx="2718644" cy="275228"/>
      </dsp:txXfrm>
    </dsp:sp>
    <dsp:sp modelId="{6D1BE7C2-E3E3-4D2F-B155-F56DF4C64808}">
      <dsp:nvSpPr>
        <dsp:cNvPr id="0" name=""/>
        <dsp:cNvSpPr/>
      </dsp:nvSpPr>
      <dsp:spPr>
        <a:xfrm>
          <a:off x="5391428" y="0"/>
          <a:ext cx="2993872" cy="27522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2024</a:t>
          </a:r>
        </a:p>
      </dsp:txBody>
      <dsp:txXfrm>
        <a:off x="5529042" y="0"/>
        <a:ext cx="2718644" cy="275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84259-37EB-4016-B0F0-2921D01E2E93}">
      <dsp:nvSpPr>
        <dsp:cNvPr id="0" name=""/>
        <dsp:cNvSpPr/>
      </dsp:nvSpPr>
      <dsp:spPr>
        <a:xfrm>
          <a:off x="0" y="0"/>
          <a:ext cx="1797099" cy="4054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Отделение </a:t>
          </a: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прикладной математики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Arial" panose="020B0604020202020204" pitchFamily="34" charset="0"/>
              <a:cs typeface="Arial" panose="020B0604020202020204" pitchFamily="34" charset="0"/>
            </a:rPr>
            <a:t>(5 кафедр)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latin typeface="Arial" panose="020B0604020202020204" pitchFamily="34" charset="0"/>
              <a:cs typeface="Arial" panose="020B0604020202020204" pitchFamily="34" charset="0"/>
            </a:rPr>
            <a:t>Математическое моделирование –поиск новых технологий.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>
              <a:latin typeface="Arial" panose="020B0604020202020204" pitchFamily="34" charset="0"/>
              <a:cs typeface="Arial" panose="020B0604020202020204" pitchFamily="34" charset="0"/>
            </a:rPr>
            <a:t>01.03.02 </a:t>
          </a:r>
          <a:r>
            <a:rPr lang="ru-RU" sz="1000" b="0" i="0" kern="1200" dirty="0">
              <a:latin typeface="Arial" panose="020B0604020202020204" pitchFamily="34" charset="0"/>
              <a:cs typeface="Arial" panose="020B0604020202020204" pitchFamily="34" charset="0"/>
            </a:rPr>
            <a:t>Прикладная математика и информатика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0" y="1621705"/>
        <a:ext cx="1797099" cy="1621705"/>
      </dsp:txXfrm>
    </dsp:sp>
    <dsp:sp modelId="{560037E0-CDC7-4975-9E93-8C935249454F}">
      <dsp:nvSpPr>
        <dsp:cNvPr id="0" name=""/>
        <dsp:cNvSpPr/>
      </dsp:nvSpPr>
      <dsp:spPr>
        <a:xfrm>
          <a:off x="494362" y="567306"/>
          <a:ext cx="799092" cy="65393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EE818-A757-44C2-B84B-3AA87B70C6C4}">
      <dsp:nvSpPr>
        <dsp:cNvPr id="0" name=""/>
        <dsp:cNvSpPr/>
      </dsp:nvSpPr>
      <dsp:spPr>
        <a:xfrm>
          <a:off x="1851056" y="0"/>
          <a:ext cx="1797099" cy="4054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Отделение </a:t>
          </a: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компьютерных наук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(3 кафедры)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anose="020B0604020202020204" pitchFamily="34" charset="0"/>
              <a:cs typeface="Arial" panose="020B0604020202020204" pitchFamily="34" charset="0"/>
            </a:rPr>
            <a:t>Компьютерные науки – развитие компетенций в сквозных технологиях (</a:t>
          </a:r>
          <a:r>
            <a:rPr lang="en-US" sz="800" kern="1200" dirty="0">
              <a:latin typeface="Arial" panose="020B0604020202020204" pitchFamily="34" charset="0"/>
              <a:cs typeface="Arial" panose="020B0604020202020204" pitchFamily="34" charset="0"/>
            </a:rPr>
            <a:t>Big Data, </a:t>
          </a:r>
          <a:r>
            <a:rPr lang="ru-RU" sz="800" kern="1200" dirty="0">
              <a:latin typeface="Arial" panose="020B0604020202020204" pitchFamily="34" charset="0"/>
              <a:cs typeface="Arial" panose="020B0604020202020204" pitchFamily="34" charset="0"/>
            </a:rPr>
            <a:t>Компьютерная безопасность)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anose="020B0604020202020204" pitchFamily="34" charset="0"/>
              <a:cs typeface="Arial" panose="020B0604020202020204" pitchFamily="34" charset="0"/>
            </a:rPr>
            <a:t>02.03.02 Фундаментальная информатика и информационные технологии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anose="020B0604020202020204" pitchFamily="34" charset="0"/>
              <a:cs typeface="Arial" panose="020B0604020202020204" pitchFamily="34" charset="0"/>
            </a:rPr>
            <a:t>09.03.03Прикладная </a:t>
          </a:r>
          <a:r>
            <a:rPr lang="ru-RU" sz="8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информатика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51056" y="1621705"/>
        <a:ext cx="1797099" cy="1621705"/>
      </dsp:txXfrm>
    </dsp:sp>
    <dsp:sp modelId="{1BD76B2E-9584-4109-AC05-0F2E7E067320}">
      <dsp:nvSpPr>
        <dsp:cNvPr id="0" name=""/>
        <dsp:cNvSpPr/>
      </dsp:nvSpPr>
      <dsp:spPr>
        <a:xfrm>
          <a:off x="2318893" y="557079"/>
          <a:ext cx="879732" cy="70357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232C55-1714-41F9-8E7E-18CAF04CBB24}">
      <dsp:nvSpPr>
        <dsp:cNvPr id="0" name=""/>
        <dsp:cNvSpPr/>
      </dsp:nvSpPr>
      <dsp:spPr>
        <a:xfrm>
          <a:off x="3702068" y="0"/>
          <a:ext cx="1797099" cy="4054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Высшая </a:t>
          </a:r>
          <a:r>
            <a:rPr lang="en-US" sz="1200" b="1" kern="1200" dirty="0">
              <a:latin typeface="Arial" panose="020B0604020202020204" pitchFamily="34" charset="0"/>
              <a:cs typeface="Arial" panose="020B0604020202020204" pitchFamily="34" charset="0"/>
            </a:rPr>
            <a:t>IT</a:t>
          </a: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-школа (Кафедра + управление информатизации</a:t>
          </a:r>
          <a:r>
            <a:rPr lang="ru-RU" sz="800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anose="020B0604020202020204" pitchFamily="34" charset="0"/>
              <a:cs typeface="Arial" panose="020B0604020202020204" pitchFamily="34" charset="0"/>
            </a:rPr>
            <a:t>Цифровая (программная) инженерия (Проекты, партнеры) + Выход на международные рынки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anose="020B0604020202020204" pitchFamily="34" charset="0"/>
              <a:cs typeface="Arial" panose="020B0604020202020204" pitchFamily="34" charset="0"/>
            </a:rPr>
            <a:t>09.03.04 Программная инженерия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latin typeface="Arial" panose="020B0604020202020204" pitchFamily="34" charset="0"/>
              <a:cs typeface="Arial" panose="020B0604020202020204" pitchFamily="34" charset="0"/>
            </a:rPr>
            <a:t>Computer Science and Information Systems</a:t>
          </a: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2068" y="1621705"/>
        <a:ext cx="1797099" cy="1621705"/>
      </dsp:txXfrm>
    </dsp:sp>
    <dsp:sp modelId="{2190F457-AAC6-44DC-A23D-FCCF15BA3B7F}">
      <dsp:nvSpPr>
        <dsp:cNvPr id="0" name=""/>
        <dsp:cNvSpPr/>
      </dsp:nvSpPr>
      <dsp:spPr>
        <a:xfrm>
          <a:off x="4198601" y="657126"/>
          <a:ext cx="830063" cy="65082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BEC80-FEA0-4E78-B171-05109FEB75B3}">
      <dsp:nvSpPr>
        <dsp:cNvPr id="0" name=""/>
        <dsp:cNvSpPr/>
      </dsp:nvSpPr>
      <dsp:spPr>
        <a:xfrm>
          <a:off x="5546126" y="0"/>
          <a:ext cx="1739861" cy="4054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Предпринимательский </a:t>
          </a: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трек </a:t>
          </a:r>
          <a:endParaRPr lang="ru-RU" sz="12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Центр предпринимательства ИЭМ)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От идеи  (на 2 курсе) до реального бизнеса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(на 4)</a:t>
          </a:r>
        </a:p>
      </dsp:txBody>
      <dsp:txXfrm>
        <a:off x="5546126" y="1621705"/>
        <a:ext cx="1739861" cy="1621705"/>
      </dsp:txXfrm>
    </dsp:sp>
    <dsp:sp modelId="{7EBAD844-63E2-418B-82CB-2873368D4E10}">
      <dsp:nvSpPr>
        <dsp:cNvPr id="0" name=""/>
        <dsp:cNvSpPr/>
      </dsp:nvSpPr>
      <dsp:spPr>
        <a:xfrm>
          <a:off x="6026570" y="643565"/>
          <a:ext cx="855903" cy="70376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AC590-5512-439E-A36B-48691A6B3119}">
      <dsp:nvSpPr>
        <dsp:cNvPr id="0" name=""/>
        <dsp:cNvSpPr/>
      </dsp:nvSpPr>
      <dsp:spPr>
        <a:xfrm>
          <a:off x="7346855" y="0"/>
          <a:ext cx="1797099" cy="40542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Открытый </a:t>
          </a:r>
          <a:r>
            <a:rPr lang="ru-RU" sz="1200" b="1" kern="1200" dirty="0">
              <a:latin typeface="Arial" panose="020B0604020202020204" pitchFamily="34" charset="0"/>
              <a:cs typeface="Arial" panose="020B0604020202020204" pitchFamily="34" charset="0"/>
            </a:rPr>
            <a:t>минор в области компьютерных наук </a:t>
          </a:r>
          <a:endParaRPr lang="ru-RU" sz="12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ru-RU" sz="1200" b="0" kern="1200" dirty="0">
              <a:latin typeface="Arial" panose="020B0604020202020204" pitchFamily="34" charset="0"/>
              <a:cs typeface="Arial" panose="020B0604020202020204" pitchFamily="34" charset="0"/>
            </a:rPr>
            <a:t>20 кредитов):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Гуманитарии,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Медики,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Журналисты</a:t>
          </a:r>
        </a:p>
      </dsp:txBody>
      <dsp:txXfrm>
        <a:off x="7346855" y="1621705"/>
        <a:ext cx="1797099" cy="1621705"/>
      </dsp:txXfrm>
    </dsp:sp>
    <dsp:sp modelId="{DED580EE-E1B2-42A7-BC00-FC69AF1DFC7B}">
      <dsp:nvSpPr>
        <dsp:cNvPr id="0" name=""/>
        <dsp:cNvSpPr/>
      </dsp:nvSpPr>
      <dsp:spPr>
        <a:xfrm>
          <a:off x="7708901" y="634809"/>
          <a:ext cx="995487" cy="720383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4DF01-CC74-4174-A8B4-9D21FA4291FD}">
      <dsp:nvSpPr>
        <dsp:cNvPr id="0" name=""/>
        <dsp:cNvSpPr/>
      </dsp:nvSpPr>
      <dsp:spPr>
        <a:xfrm>
          <a:off x="146656" y="3378275"/>
          <a:ext cx="8850685" cy="43340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29616-BADC-42BF-BD65-454C3B365194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4C18D-7EDC-4CCF-8F24-A271D31C8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43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Предусмотреть</a:t>
            </a:r>
            <a:r>
              <a:rPr lang="ru-RU" baseline="0" dirty="0"/>
              <a:t> в 273-ФЗ «Об образовании в РФ» полномочие </a:t>
            </a:r>
            <a:r>
              <a:rPr lang="ru-RU" baseline="0" dirty="0" err="1"/>
              <a:t>Минобрнауки</a:t>
            </a:r>
            <a:r>
              <a:rPr lang="ru-RU" baseline="0" dirty="0"/>
              <a:t> России по установлению Порядка реализации образовательных программ в сетевой форме.</a:t>
            </a:r>
          </a:p>
          <a:p>
            <a:r>
              <a:rPr lang="ru-RU" baseline="0" dirty="0"/>
              <a:t>Внести в Порядок применения электронных форм обучения изменения, позволяющие использовать имеющиеся </a:t>
            </a:r>
            <a:r>
              <a:rPr lang="en-US" baseline="0" dirty="0"/>
              <a:t>IT</a:t>
            </a:r>
            <a:r>
              <a:rPr lang="ru-RU" baseline="0" dirty="0"/>
              <a:t>-ресурсы организаций, не имеющих лицензию на образовательную деятельность, при реализации сетевых программ.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1401A-F18E-4081-A01B-83A3614AAF8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0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5pPr>
            <a:lvl6pPr marL="2204327" indent="-200393" defTabSz="39382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6pPr>
            <a:lvl7pPr marL="2605114" indent="-200393" defTabSz="39382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7pPr>
            <a:lvl8pPr marL="3005901" indent="-200393" defTabSz="39382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8pPr>
            <a:lvl9pPr marL="3406687" indent="-200393" defTabSz="393829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93829" algn="l"/>
                <a:tab pos="787658" algn="l"/>
                <a:tab pos="1181487" algn="l"/>
                <a:tab pos="1575314" algn="l"/>
                <a:tab pos="1969144" algn="l"/>
                <a:tab pos="2362971" algn="l"/>
                <a:tab pos="2756801" algn="l"/>
              </a:tabLst>
              <a:defRPr sz="11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</a:pPr>
            <a:fld id="{67F8D315-DC1B-4170-9024-05CBBA5586B0}" type="slidenum">
              <a:rPr lang="ru-RU" altLang="ru-RU" sz="1200"/>
              <a:pPr>
                <a:spcBef>
                  <a:spcPct val="0"/>
                </a:spcBef>
              </a:pPr>
              <a:t>12</a:t>
            </a:fld>
            <a:endParaRPr lang="ru-RU" altLang="ru-RU" sz="1200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3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85992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20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13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247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40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3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74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36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661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005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78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39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1082A-BD57-40F1-BAB0-ABE766D53D8B}" type="datetimeFigureOut">
              <a:rPr lang="ru-RU" smtClean="0"/>
              <a:t>04.04.2018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87EDA-C612-4A28-8C56-4175F4D22A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3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944C112-E892-4681-9B83-AC0165FD0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" r="1033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38F6973-D20F-4D62-86C9-AF20CA23BDD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501E43-AE6C-4C31-B41C-8D05C43B3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532" y="1623984"/>
            <a:ext cx="863504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Вызовы цифровой экономики: кадры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образование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B1150D0-8AEA-42E4-821C-D167538BF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532" y="4287419"/>
            <a:ext cx="6858000" cy="1052482"/>
          </a:xfrm>
        </p:spPr>
        <p:txBody>
          <a:bodyPr>
            <a:normAutofit/>
          </a:bodyPr>
          <a:lstStyle/>
          <a:p>
            <a:pPr algn="l">
              <a:spcBef>
                <a:spcPts val="600"/>
              </a:spcBef>
            </a:pPr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Людмила Михайловна </a:t>
            </a:r>
            <a:r>
              <a:rPr lang="ru-RU" sz="1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Огородова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Губернатора Томской области </a:t>
            </a:r>
            <a:b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научно-образовательному комплексу</a:t>
            </a:r>
          </a:p>
        </p:txBody>
      </p:sp>
    </p:spTree>
    <p:extLst>
      <p:ext uri="{BB962C8B-B14F-4D97-AF65-F5344CB8AC3E}">
        <p14:creationId xmlns:p14="http://schemas.microsoft.com/office/powerpoint/2010/main" val="30595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dtechreview.in/images/claned-personalised-learning-platform-india.jpg">
            <a:extLst>
              <a:ext uri="{FF2B5EF4-FFF2-40B4-BE49-F238E27FC236}">
                <a16:creationId xmlns:a16="http://schemas.microsoft.com/office/drawing/2014/main" xmlns="" id="{B1E5B785-AAC7-4A0C-A43A-4001FED6B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2" t="11890" r="10291" b="179"/>
          <a:stretch/>
        </p:blipFill>
        <p:spPr bwMode="auto">
          <a:xfrm>
            <a:off x="0" y="888192"/>
            <a:ext cx="9144000" cy="596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4080EE5-F5B7-4336-9489-20E6340DA147}"/>
              </a:ext>
            </a:extLst>
          </p:cNvPr>
          <p:cNvSpPr/>
          <p:nvPr/>
        </p:nvSpPr>
        <p:spPr>
          <a:xfrm>
            <a:off x="2219401" y="2567489"/>
            <a:ext cx="3956316" cy="21873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EE16AAE2-7B51-4F73-919A-6EC99A528290}"/>
              </a:ext>
            </a:extLst>
          </p:cNvPr>
          <p:cNvSpPr/>
          <p:nvPr/>
        </p:nvSpPr>
        <p:spPr>
          <a:xfrm>
            <a:off x="13862" y="888191"/>
            <a:ext cx="9130138" cy="5969807"/>
          </a:xfrm>
          <a:prstGeom prst="rect">
            <a:avLst/>
          </a:prstGeom>
          <a:solidFill>
            <a:schemeClr val="tx2">
              <a:lumMod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818DD9-5EA5-44DC-BD79-5DBD74A4006D}"/>
              </a:ext>
            </a:extLst>
          </p:cNvPr>
          <p:cNvSpPr txBox="1"/>
          <p:nvPr/>
        </p:nvSpPr>
        <p:spPr>
          <a:xfrm>
            <a:off x="2324626" y="2733700"/>
            <a:ext cx="3745866" cy="1734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«цифровая школа»</a:t>
            </a:r>
            <a:b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содержание образовательного процесса, </a:t>
            </a:r>
            <a:b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обеспеченное цифровыми ресурсами и инструментами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069F84-051B-48C1-91C4-D6AAE6769D52}"/>
              </a:ext>
            </a:extLst>
          </p:cNvPr>
          <p:cNvSpPr txBox="1"/>
          <p:nvPr/>
        </p:nvSpPr>
        <p:spPr>
          <a:xfrm>
            <a:off x="201452" y="5102861"/>
            <a:ext cx="1380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 цифровой школы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6B8C33-ECEF-4F18-965F-52108FCE858E}"/>
              </a:ext>
            </a:extLst>
          </p:cNvPr>
          <p:cNvSpPr txBox="1"/>
          <p:nvPr/>
        </p:nvSpPr>
        <p:spPr>
          <a:xfrm>
            <a:off x="1872098" y="5196297"/>
            <a:ext cx="1641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Индивидуальный темп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5C19B0-E68E-456B-95FE-9F73540EC4AA}"/>
              </a:ext>
            </a:extLst>
          </p:cNvPr>
          <p:cNvSpPr txBox="1"/>
          <p:nvPr/>
        </p:nvSpPr>
        <p:spPr>
          <a:xfrm>
            <a:off x="3712554" y="5241563"/>
            <a:ext cx="2710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 к образованию 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детей, находящихся 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специфических условиях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B1F24B-8747-49F8-B81A-1F5AACAF5276}"/>
              </a:ext>
            </a:extLst>
          </p:cNvPr>
          <p:cNvSpPr txBox="1"/>
          <p:nvPr/>
        </p:nvSpPr>
        <p:spPr>
          <a:xfrm>
            <a:off x="6751131" y="5241563"/>
            <a:ext cx="1961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границ социальной коммуникации детей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B3BB1C40-F724-4816-9F14-8A34F4B17115}"/>
              </a:ext>
            </a:extLst>
          </p:cNvPr>
          <p:cNvCxnSpPr>
            <a:cxnSpLocks/>
          </p:cNvCxnSpPr>
          <p:nvPr/>
        </p:nvCxnSpPr>
        <p:spPr>
          <a:xfrm flipH="1">
            <a:off x="1296662" y="4577549"/>
            <a:ext cx="1027964" cy="4679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77AED3B7-E98A-483B-95B7-3941969A51E1}"/>
              </a:ext>
            </a:extLst>
          </p:cNvPr>
          <p:cNvCxnSpPr>
            <a:cxnSpLocks/>
          </p:cNvCxnSpPr>
          <p:nvPr/>
        </p:nvCxnSpPr>
        <p:spPr>
          <a:xfrm flipH="1">
            <a:off x="3173749" y="4634425"/>
            <a:ext cx="370936" cy="46253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86118358-90F3-483B-9E61-041BC721091B}"/>
              </a:ext>
            </a:extLst>
          </p:cNvPr>
          <p:cNvCxnSpPr>
            <a:cxnSpLocks/>
          </p:cNvCxnSpPr>
          <p:nvPr/>
        </p:nvCxnSpPr>
        <p:spPr>
          <a:xfrm>
            <a:off x="4820429" y="4645194"/>
            <a:ext cx="416047" cy="47711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980C631C-332F-4273-A844-CC2531312543}"/>
              </a:ext>
            </a:extLst>
          </p:cNvPr>
          <p:cNvCxnSpPr>
            <a:cxnSpLocks/>
          </p:cNvCxnSpPr>
          <p:nvPr/>
        </p:nvCxnSpPr>
        <p:spPr>
          <a:xfrm>
            <a:off x="6056113" y="4596487"/>
            <a:ext cx="1187266" cy="4778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BA95E4F-5FD9-4A75-860C-797E8DA284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C51E7D9-FA4B-4DD7-BBFB-9C7C2EDFC166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A3B7DF1-DFED-4605-8B2D-D9B3D3C4585C}"/>
              </a:ext>
            </a:extLst>
          </p:cNvPr>
          <p:cNvSpPr txBox="1"/>
          <p:nvPr/>
        </p:nvSpPr>
        <p:spPr>
          <a:xfrm>
            <a:off x="483078" y="303199"/>
            <a:ext cx="9222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ЭКОНОМИКА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вызов для школы</a:t>
            </a:r>
          </a:p>
        </p:txBody>
      </p:sp>
    </p:spTree>
    <p:extLst>
      <p:ext uri="{BB962C8B-B14F-4D97-AF65-F5344CB8AC3E}">
        <p14:creationId xmlns:p14="http://schemas.microsoft.com/office/powerpoint/2010/main" val="165805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540" y="6000765"/>
            <a:ext cx="8280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Требуется: </a:t>
            </a: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273-ФЗ «Об образовании в РФ» –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изменения в Порядок  применения электронных форм обучения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CAB760B-BDC0-4B23-9EBE-19A70C8C88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6A009136-E1C6-477F-A3A3-43D6B620A724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13602A6-DD35-433B-B7BE-45BBF1BDF52F}"/>
              </a:ext>
            </a:extLst>
          </p:cNvPr>
          <p:cNvSpPr txBox="1"/>
          <p:nvPr/>
        </p:nvSpPr>
        <p:spPr>
          <a:xfrm>
            <a:off x="126128" y="267532"/>
            <a:ext cx="8883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модель ИКТ-компетенций</a:t>
            </a:r>
          </a:p>
          <a:p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детей дошкольного 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школьного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7F47CFC-B433-4625-804F-245568955E4F}"/>
              </a:ext>
            </a:extLst>
          </p:cNvPr>
          <p:cNvSpPr/>
          <p:nvPr/>
        </p:nvSpPr>
        <p:spPr>
          <a:xfrm>
            <a:off x="1101579" y="1591788"/>
            <a:ext cx="67696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Сетевое образовательное пространство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A67AC4-2AED-4D7C-A759-96ECBD2F5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2" y="1942793"/>
            <a:ext cx="9144000" cy="3923907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D5F309F5-CC3F-46D0-9716-B98823EA5E15}"/>
              </a:ext>
            </a:extLst>
          </p:cNvPr>
          <p:cNvSpPr/>
          <p:nvPr/>
        </p:nvSpPr>
        <p:spPr>
          <a:xfrm>
            <a:off x="645177" y="3766165"/>
            <a:ext cx="1811689" cy="1811689"/>
          </a:xfrm>
          <a:prstGeom prst="ellipse">
            <a:avLst/>
          </a:prstGeom>
          <a:solidFill>
            <a:srgbClr val="4E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7A42987-E1B6-4DB6-8D54-855CC3789231}"/>
              </a:ext>
            </a:extLst>
          </p:cNvPr>
          <p:cNvSpPr/>
          <p:nvPr/>
        </p:nvSpPr>
        <p:spPr>
          <a:xfrm>
            <a:off x="-734979" y="414471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32%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дошкольные 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14AB528F-5EF3-4FDD-A0B1-1F1E39772712}"/>
              </a:ext>
            </a:extLst>
          </p:cNvPr>
          <p:cNvSpPr/>
          <p:nvPr/>
        </p:nvSpPr>
        <p:spPr>
          <a:xfrm>
            <a:off x="2533297" y="2373359"/>
            <a:ext cx="1402004" cy="14020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F6EC2F32-99D0-4909-A7AD-EC74099CA7A2}"/>
              </a:ext>
            </a:extLst>
          </p:cNvPr>
          <p:cNvSpPr/>
          <p:nvPr/>
        </p:nvSpPr>
        <p:spPr>
          <a:xfrm>
            <a:off x="948299" y="266596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9F205B31-235B-4261-8631-F38912A9FA15}"/>
              </a:ext>
            </a:extLst>
          </p:cNvPr>
          <p:cNvSpPr/>
          <p:nvPr/>
        </p:nvSpPr>
        <p:spPr>
          <a:xfrm>
            <a:off x="3800883" y="3665647"/>
            <a:ext cx="2075885" cy="207588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xmlns="" id="{3C5A2BAC-CEB3-4715-BBC6-40794AF0FFD3}"/>
              </a:ext>
            </a:extLst>
          </p:cNvPr>
          <p:cNvSpPr/>
          <p:nvPr/>
        </p:nvSpPr>
        <p:spPr>
          <a:xfrm>
            <a:off x="4661236" y="2236421"/>
            <a:ext cx="1780608" cy="1780608"/>
          </a:xfrm>
          <a:prstGeom prst="ellipse">
            <a:avLst/>
          </a:prstGeom>
          <a:solidFill>
            <a:srgbClr val="4E7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C8101F70-0B7C-4C46-ACB7-EF447BDE2DD3}"/>
              </a:ext>
            </a:extLst>
          </p:cNvPr>
          <p:cNvSpPr/>
          <p:nvPr/>
        </p:nvSpPr>
        <p:spPr>
          <a:xfrm>
            <a:off x="3242017" y="258148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ДПО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10F88784-D19D-4546-A742-0EDEF4F843AA}"/>
              </a:ext>
            </a:extLst>
          </p:cNvPr>
          <p:cNvSpPr/>
          <p:nvPr/>
        </p:nvSpPr>
        <p:spPr>
          <a:xfrm>
            <a:off x="2500404" y="400831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технопарк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1010 чел. </a:t>
            </a:r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</a:t>
            </a: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5067FD42-87AC-4576-BEA1-FCD26BAC2421}"/>
              </a:ext>
            </a:extLst>
          </p:cNvPr>
          <p:cNvSpPr/>
          <p:nvPr/>
        </p:nvSpPr>
        <p:spPr>
          <a:xfrm>
            <a:off x="6611659" y="3607954"/>
            <a:ext cx="1402004" cy="140200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A97C348-C28A-4B2D-9A8F-1FD7AF179008}"/>
              </a:ext>
            </a:extLst>
          </p:cNvPr>
          <p:cNvSpPr/>
          <p:nvPr/>
        </p:nvSpPr>
        <p:spPr>
          <a:xfrm>
            <a:off x="6583097" y="3904746"/>
            <a:ext cx="14906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Вузы, </a:t>
            </a:r>
            <a:b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СПО, бизнес-партнеры</a:t>
            </a:r>
          </a:p>
        </p:txBody>
      </p:sp>
    </p:spTree>
    <p:extLst>
      <p:ext uri="{BB962C8B-B14F-4D97-AF65-F5344CB8AC3E}">
        <p14:creationId xmlns:p14="http://schemas.microsoft.com/office/powerpoint/2010/main" val="2766640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69FFAD9E-6316-4FFA-AE62-A5447869E428}"/>
              </a:ext>
            </a:extLst>
          </p:cNvPr>
          <p:cNvSpPr/>
          <p:nvPr/>
        </p:nvSpPr>
        <p:spPr>
          <a:xfrm>
            <a:off x="2139044" y="1845391"/>
            <a:ext cx="4693505" cy="4693505"/>
          </a:xfrm>
          <a:prstGeom prst="ellipse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 bwMode="auto">
          <a:xfrm>
            <a:off x="3256606" y="3093507"/>
            <a:ext cx="2636564" cy="2494282"/>
          </a:xfrm>
          <a:prstGeom prst="ellipse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/>
          <a:p>
            <a:pPr algn="ctr">
              <a:lnSpc>
                <a:spcPct val="93000"/>
              </a:lnSpc>
              <a:spcAft>
                <a:spcPts val="600"/>
              </a:spcAft>
              <a:buClr>
                <a:srgbClr val="000000"/>
              </a:buClr>
              <a:buSzPct val="100000"/>
              <a:defRPr/>
            </a:pPr>
            <a:r>
              <a:rPr lang="ru-RU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модельный центр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Персонифицированный сертификат</a:t>
            </a:r>
          </a:p>
        </p:txBody>
      </p:sp>
      <p:sp>
        <p:nvSpPr>
          <p:cNvPr id="5130" name="Скругленный прямоугольник 7"/>
          <p:cNvSpPr>
            <a:spLocks noChangeArrowheads="1"/>
          </p:cNvSpPr>
          <p:nvPr/>
        </p:nvSpPr>
        <p:spPr bwMode="auto">
          <a:xfrm>
            <a:off x="778037" y="2910004"/>
            <a:ext cx="2407883" cy="547821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«Сибирский Сириус» – 10 профильных смен в год</a:t>
            </a:r>
          </a:p>
        </p:txBody>
      </p:sp>
      <p:sp>
        <p:nvSpPr>
          <p:cNvPr id="5131" name="Скругленный прямоугольник 21"/>
          <p:cNvSpPr>
            <a:spLocks noChangeArrowheads="1"/>
          </p:cNvSpPr>
          <p:nvPr/>
        </p:nvSpPr>
        <p:spPr bwMode="auto">
          <a:xfrm>
            <a:off x="778037" y="1969793"/>
            <a:ext cx="5661476" cy="908479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Уроки технологии нового формата на базе Детского технопарка «</a:t>
            </a:r>
            <a:r>
              <a:rPr lang="ru-RU" altLang="ru-R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alt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»: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Банк проектов – 10 проектов с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пром.партнерами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ежегодно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Развитие кружкового движения НТИ</a:t>
            </a:r>
          </a:p>
        </p:txBody>
      </p:sp>
      <p:sp>
        <p:nvSpPr>
          <p:cNvPr id="5132" name="Скругленный прямоугольник 22"/>
          <p:cNvSpPr>
            <a:spLocks noChangeArrowheads="1"/>
          </p:cNvSpPr>
          <p:nvPr/>
        </p:nvSpPr>
        <p:spPr bwMode="auto">
          <a:xfrm>
            <a:off x="6439513" y="3612489"/>
            <a:ext cx="2453361" cy="1541052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СПО, вузы, Бизнес-партнеры, наставники: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проект «Билет в будущее»</a:t>
            </a:r>
          </a:p>
          <a:p>
            <a:pPr marL="171450" indent="-171450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Кафедра ТУСУРа в ОГБОУ «ТФТЛ»</a:t>
            </a:r>
          </a:p>
          <a:p>
            <a:pPr marL="171450" indent="-171450" eaLnBrk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Кафедра НПФ «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Микран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b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ТУСУРе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3" name="Скругленный прямоугольник 23"/>
          <p:cNvSpPr>
            <a:spLocks noChangeArrowheads="1"/>
          </p:cNvSpPr>
          <p:nvPr/>
        </p:nvSpPr>
        <p:spPr bwMode="auto">
          <a:xfrm>
            <a:off x="778037" y="4057386"/>
            <a:ext cx="2518010" cy="1042289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Сбербанк России, благотворительный фонд «Вклад в будущее» – Академия Искусственного интеллекта</a:t>
            </a:r>
          </a:p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sz="1400" i="1" dirty="0">
              <a:solidFill>
                <a:srgbClr val="3A94B4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6439514" y="5042560"/>
            <a:ext cx="2751879" cy="732404"/>
          </a:xfrm>
          <a:prstGeom prst="roundRect">
            <a:avLst/>
          </a:prstGeom>
          <a:noFill/>
          <a:ln w="2222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Лидерские проекты АСИ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(детский научный клуб «Фабрика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миров») –  создано 11 клубов</a:t>
            </a:r>
          </a:p>
        </p:txBody>
      </p:sp>
      <p:sp>
        <p:nvSpPr>
          <p:cNvPr id="41" name="Скругленный прямоугольник 22"/>
          <p:cNvSpPr>
            <a:spLocks noChangeArrowheads="1"/>
          </p:cNvSpPr>
          <p:nvPr/>
        </p:nvSpPr>
        <p:spPr bwMode="auto">
          <a:xfrm>
            <a:off x="6439513" y="5815579"/>
            <a:ext cx="2513755" cy="738557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«Точка кипения» – </a:t>
            </a:r>
            <a:r>
              <a:rPr lang="ru-RU" alt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хакатоны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проектные сессии</a:t>
            </a: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760819" y="5845004"/>
            <a:ext cx="2169142" cy="948282"/>
          </a:xfrm>
          <a:prstGeom prst="roundRect">
            <a:avLst/>
          </a:prstGeom>
          <a:noFill/>
          <a:ln w="22225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робототехника – в 32% ДОУ, 3 659 детей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8655" y="5351055"/>
            <a:ext cx="370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Информационный опыт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3078" y="1605504"/>
            <a:ext cx="452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</a:p>
        </p:txBody>
      </p:sp>
      <p:sp>
        <p:nvSpPr>
          <p:cNvPr id="46" name="Скругленный прямоугольник 7"/>
          <p:cNvSpPr>
            <a:spLocks noChangeArrowheads="1"/>
          </p:cNvSpPr>
          <p:nvPr/>
        </p:nvSpPr>
        <p:spPr bwMode="auto">
          <a:xfrm>
            <a:off x="778037" y="3496943"/>
            <a:ext cx="2179609" cy="547821"/>
          </a:xfrm>
          <a:prstGeom prst="roundRect">
            <a:avLst>
              <a:gd name="adj" fmla="val 16667"/>
            </a:avLst>
          </a:prstGeom>
          <a:noFill/>
          <a:ln w="22225" algn="ctr">
            <a:noFill/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Школьный технопарк (ЗАТО Северск)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167192" y="2956256"/>
            <a:ext cx="284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</a:t>
            </a:r>
            <a:b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E6437179-8C35-47B5-93EE-DB5240887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A4F1683-AF73-4E14-B34A-72424EA4C715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8114FA1-931C-4C77-80B9-FFC2AFDBBFD1}"/>
              </a:ext>
            </a:extLst>
          </p:cNvPr>
          <p:cNvSpPr txBox="1"/>
          <p:nvPr/>
        </p:nvSpPr>
        <p:spPr>
          <a:xfrm>
            <a:off x="483078" y="220234"/>
            <a:ext cx="9222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навигатор научно-технического развития молодежи в Томской области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691688D2-8394-433A-AFE6-9984FA509958}"/>
              </a:ext>
            </a:extLst>
          </p:cNvPr>
          <p:cNvGrpSpPr/>
          <p:nvPr/>
        </p:nvGrpSpPr>
        <p:grpSpPr>
          <a:xfrm>
            <a:off x="612848" y="1969793"/>
            <a:ext cx="113047" cy="3058201"/>
            <a:chOff x="612848" y="1969793"/>
            <a:chExt cx="113047" cy="3058201"/>
          </a:xfrm>
        </p:grpSpPr>
        <p:cxnSp>
          <p:nvCxnSpPr>
            <p:cNvPr id="3" name="Прямая соединительная линия 2">
              <a:extLst>
                <a:ext uri="{FF2B5EF4-FFF2-40B4-BE49-F238E27FC236}">
                  <a16:creationId xmlns:a16="http://schemas.microsoft.com/office/drawing/2014/main" xmlns="" id="{A5CC3FBA-74D8-421C-AB10-6805759CE8BD}"/>
                </a:ext>
              </a:extLst>
            </p:cNvPr>
            <p:cNvCxnSpPr>
              <a:cxnSpLocks/>
            </p:cNvCxnSpPr>
            <p:nvPr/>
          </p:nvCxnSpPr>
          <p:spPr>
            <a:xfrm>
              <a:off x="670460" y="1969793"/>
              <a:ext cx="0" cy="3058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xmlns="" id="{71B012EB-8523-439C-B6C4-43E6FB9BE705}"/>
                </a:ext>
              </a:extLst>
            </p:cNvPr>
            <p:cNvSpPr/>
            <p:nvPr/>
          </p:nvSpPr>
          <p:spPr>
            <a:xfrm>
              <a:off x="616671" y="2083742"/>
              <a:ext cx="107576" cy="107576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127000" dist="25400" dir="3480000" sx="41000" sy="41000" algn="ctr" rotWithShape="0">
                <a:srgbClr val="000000">
                  <a:alpha val="9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D8E30209-40A8-44BC-9258-0BF6C793EAC9}"/>
                </a:ext>
              </a:extLst>
            </p:cNvPr>
            <p:cNvSpPr/>
            <p:nvPr/>
          </p:nvSpPr>
          <p:spPr>
            <a:xfrm>
              <a:off x="616671" y="3005052"/>
              <a:ext cx="107576" cy="107576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127000" dist="25400" dir="3480000" sx="41000" sy="41000" algn="ctr" rotWithShape="0">
                <a:srgbClr val="000000">
                  <a:alpha val="9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AB7E91C1-FD08-4BD7-A54A-AFE30943E8B8}"/>
                </a:ext>
              </a:extLst>
            </p:cNvPr>
            <p:cNvSpPr/>
            <p:nvPr/>
          </p:nvSpPr>
          <p:spPr>
            <a:xfrm>
              <a:off x="618319" y="3597923"/>
              <a:ext cx="107576" cy="107576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127000" dist="25400" dir="3480000" sx="41000" sy="41000" algn="ctr" rotWithShape="0">
                <a:srgbClr val="000000">
                  <a:alpha val="9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F53494BD-1DAA-4233-AED7-D3A62FD3B403}"/>
                </a:ext>
              </a:extLst>
            </p:cNvPr>
            <p:cNvSpPr/>
            <p:nvPr/>
          </p:nvSpPr>
          <p:spPr>
            <a:xfrm>
              <a:off x="612848" y="4170580"/>
              <a:ext cx="107576" cy="107576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127000" dist="25400" dir="3480000" sx="41000" sy="41000" algn="ctr" rotWithShape="0">
                <a:srgbClr val="000000">
                  <a:alpha val="9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xmlns="" id="{3D300DF4-4ED1-4D80-BC85-873F2E58D85E}"/>
              </a:ext>
            </a:extLst>
          </p:cNvPr>
          <p:cNvCxnSpPr>
            <a:cxnSpLocks/>
          </p:cNvCxnSpPr>
          <p:nvPr/>
        </p:nvCxnSpPr>
        <p:spPr>
          <a:xfrm>
            <a:off x="666636" y="5720387"/>
            <a:ext cx="0" cy="720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2E2DC7DD-C471-4CCD-B837-C5715C82B237}"/>
              </a:ext>
            </a:extLst>
          </p:cNvPr>
          <p:cNvSpPr/>
          <p:nvPr/>
        </p:nvSpPr>
        <p:spPr>
          <a:xfrm>
            <a:off x="621655" y="5947344"/>
            <a:ext cx="107576" cy="107576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127000" dist="25400" dir="3480000" sx="41000" sy="4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80825BE5-CABF-43D1-8EFD-63D613C5C58D}"/>
              </a:ext>
            </a:extLst>
          </p:cNvPr>
          <p:cNvCxnSpPr>
            <a:cxnSpLocks/>
          </p:cNvCxnSpPr>
          <p:nvPr/>
        </p:nvCxnSpPr>
        <p:spPr>
          <a:xfrm>
            <a:off x="6337835" y="3674768"/>
            <a:ext cx="0" cy="2879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75B3E263-5F20-4423-9431-940BFA38CCFC}"/>
              </a:ext>
            </a:extLst>
          </p:cNvPr>
          <p:cNvSpPr/>
          <p:nvPr/>
        </p:nvSpPr>
        <p:spPr>
          <a:xfrm>
            <a:off x="6284047" y="3783087"/>
            <a:ext cx="107576" cy="107576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127000" dist="25400" dir="3480000" sx="41000" sy="4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2D144687-A56A-447B-840A-AB85B4215E83}"/>
              </a:ext>
            </a:extLst>
          </p:cNvPr>
          <p:cNvSpPr/>
          <p:nvPr/>
        </p:nvSpPr>
        <p:spPr>
          <a:xfrm>
            <a:off x="6285694" y="5150080"/>
            <a:ext cx="107576" cy="107576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127000" dist="25400" dir="3480000" sx="41000" sy="4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9871AFCD-ED84-467A-8C9D-4CBCC439095C}"/>
              </a:ext>
            </a:extLst>
          </p:cNvPr>
          <p:cNvSpPr/>
          <p:nvPr/>
        </p:nvSpPr>
        <p:spPr>
          <a:xfrm>
            <a:off x="6281099" y="5927673"/>
            <a:ext cx="107576" cy="107576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127000" dist="25400" dir="3480000" sx="41000" sy="4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xmlns="" id="{F13D4F61-CFF8-411C-A028-33E162668670}"/>
              </a:ext>
            </a:extLst>
          </p:cNvPr>
          <p:cNvSpPr/>
          <p:nvPr/>
        </p:nvSpPr>
        <p:spPr>
          <a:xfrm>
            <a:off x="4604540" y="1666709"/>
            <a:ext cx="2422114" cy="2422559"/>
          </a:xfrm>
          <a:custGeom>
            <a:avLst/>
            <a:gdLst>
              <a:gd name="connsiteX0" fmla="*/ 2422558 w 4845117"/>
              <a:gd name="connsiteY0" fmla="*/ 0 h 4845117"/>
              <a:gd name="connsiteX1" fmla="*/ 4844672 w 4845117"/>
              <a:gd name="connsiteY1" fmla="*/ 2376134 h 4845117"/>
              <a:gd name="connsiteX2" fmla="*/ 2422559 w 4845117"/>
              <a:gd name="connsiteY2" fmla="*/ 2422559 h 4845117"/>
              <a:gd name="connsiteX3" fmla="*/ 2422558 w 4845117"/>
              <a:gd name="connsiteY3" fmla="*/ 0 h 4845117"/>
              <a:gd name="connsiteX0" fmla="*/ 2422558 w 4845117"/>
              <a:gd name="connsiteY0" fmla="*/ 0 h 4845117"/>
              <a:gd name="connsiteX1" fmla="*/ 4844672 w 4845117"/>
              <a:gd name="connsiteY1" fmla="*/ 2376134 h 4845117"/>
              <a:gd name="connsiteX0" fmla="*/ 0 w 2422114"/>
              <a:gd name="connsiteY0" fmla="*/ 384 h 2422943"/>
              <a:gd name="connsiteX1" fmla="*/ 2422114 w 2422114"/>
              <a:gd name="connsiteY1" fmla="*/ 2376518 h 2422943"/>
              <a:gd name="connsiteX2" fmla="*/ 1 w 2422114"/>
              <a:gd name="connsiteY2" fmla="*/ 2422943 h 2422943"/>
              <a:gd name="connsiteX3" fmla="*/ 0 w 2422114"/>
              <a:gd name="connsiteY3" fmla="*/ 384 h 2422943"/>
              <a:gd name="connsiteX0" fmla="*/ 0 w 2422114"/>
              <a:gd name="connsiteY0" fmla="*/ 384 h 2422943"/>
              <a:gd name="connsiteX1" fmla="*/ 2121490 w 2422114"/>
              <a:gd name="connsiteY1" fmla="*/ 1261701 h 2422943"/>
              <a:gd name="connsiteX0" fmla="*/ 0 w 2422114"/>
              <a:gd name="connsiteY0" fmla="*/ 0 h 2422559"/>
              <a:gd name="connsiteX1" fmla="*/ 2422114 w 2422114"/>
              <a:gd name="connsiteY1" fmla="*/ 2376134 h 2422559"/>
              <a:gd name="connsiteX2" fmla="*/ 1 w 2422114"/>
              <a:gd name="connsiteY2" fmla="*/ 2422559 h 2422559"/>
              <a:gd name="connsiteX3" fmla="*/ 0 w 2422114"/>
              <a:gd name="connsiteY3" fmla="*/ 0 h 2422559"/>
              <a:gd name="connsiteX0" fmla="*/ 0 w 2422114"/>
              <a:gd name="connsiteY0" fmla="*/ 0 h 2422559"/>
              <a:gd name="connsiteX1" fmla="*/ 2121490 w 2422114"/>
              <a:gd name="connsiteY1" fmla="*/ 1261317 h 24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22114" h="2422559" stroke="0" extrusionOk="0">
                <a:moveTo>
                  <a:pt x="0" y="0"/>
                </a:moveTo>
                <a:cubicBezTo>
                  <a:pt x="1319847" y="0"/>
                  <a:pt x="2396821" y="1056530"/>
                  <a:pt x="2422114" y="2376134"/>
                </a:cubicBezTo>
                <a:lnTo>
                  <a:pt x="1" y="2422559"/>
                </a:lnTo>
                <a:cubicBezTo>
                  <a:pt x="1" y="1615039"/>
                  <a:pt x="0" y="807520"/>
                  <a:pt x="0" y="0"/>
                </a:cubicBezTo>
                <a:close/>
              </a:path>
              <a:path w="2422114" h="2422559" fill="none">
                <a:moveTo>
                  <a:pt x="0" y="0"/>
                </a:moveTo>
                <a:cubicBezTo>
                  <a:pt x="1319847" y="0"/>
                  <a:pt x="1908306" y="918743"/>
                  <a:pt x="2121490" y="126131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уга 12">
            <a:extLst>
              <a:ext uri="{FF2B5EF4-FFF2-40B4-BE49-F238E27FC236}">
                <a16:creationId xmlns:a16="http://schemas.microsoft.com/office/drawing/2014/main" xmlns="" id="{B4E9C9D1-2026-4862-A7F9-8B8D67A4908D}"/>
              </a:ext>
            </a:extLst>
          </p:cNvPr>
          <p:cNvSpPr/>
          <p:nvPr/>
        </p:nvSpPr>
        <p:spPr>
          <a:xfrm rot="8651299">
            <a:off x="2655738" y="4404769"/>
            <a:ext cx="2879943" cy="2880472"/>
          </a:xfrm>
          <a:custGeom>
            <a:avLst/>
            <a:gdLst>
              <a:gd name="connsiteX0" fmla="*/ 2422558 w 4845117"/>
              <a:gd name="connsiteY0" fmla="*/ 0 h 4845117"/>
              <a:gd name="connsiteX1" fmla="*/ 4844672 w 4845117"/>
              <a:gd name="connsiteY1" fmla="*/ 2376134 h 4845117"/>
              <a:gd name="connsiteX2" fmla="*/ 2422559 w 4845117"/>
              <a:gd name="connsiteY2" fmla="*/ 2422559 h 4845117"/>
              <a:gd name="connsiteX3" fmla="*/ 2422558 w 4845117"/>
              <a:gd name="connsiteY3" fmla="*/ 0 h 4845117"/>
              <a:gd name="connsiteX0" fmla="*/ 2422558 w 4845117"/>
              <a:gd name="connsiteY0" fmla="*/ 0 h 4845117"/>
              <a:gd name="connsiteX1" fmla="*/ 4844672 w 4845117"/>
              <a:gd name="connsiteY1" fmla="*/ 2376134 h 4845117"/>
              <a:gd name="connsiteX0" fmla="*/ 0 w 2422114"/>
              <a:gd name="connsiteY0" fmla="*/ 384 h 2422943"/>
              <a:gd name="connsiteX1" fmla="*/ 2422114 w 2422114"/>
              <a:gd name="connsiteY1" fmla="*/ 2376518 h 2422943"/>
              <a:gd name="connsiteX2" fmla="*/ 1 w 2422114"/>
              <a:gd name="connsiteY2" fmla="*/ 2422943 h 2422943"/>
              <a:gd name="connsiteX3" fmla="*/ 0 w 2422114"/>
              <a:gd name="connsiteY3" fmla="*/ 384 h 2422943"/>
              <a:gd name="connsiteX0" fmla="*/ 0 w 2422114"/>
              <a:gd name="connsiteY0" fmla="*/ 384 h 2422943"/>
              <a:gd name="connsiteX1" fmla="*/ 2121490 w 2422114"/>
              <a:gd name="connsiteY1" fmla="*/ 1261701 h 2422943"/>
              <a:gd name="connsiteX0" fmla="*/ 0 w 2422114"/>
              <a:gd name="connsiteY0" fmla="*/ 0 h 2422559"/>
              <a:gd name="connsiteX1" fmla="*/ 2422114 w 2422114"/>
              <a:gd name="connsiteY1" fmla="*/ 2376134 h 2422559"/>
              <a:gd name="connsiteX2" fmla="*/ 1 w 2422114"/>
              <a:gd name="connsiteY2" fmla="*/ 2422559 h 2422559"/>
              <a:gd name="connsiteX3" fmla="*/ 0 w 2422114"/>
              <a:gd name="connsiteY3" fmla="*/ 0 h 2422559"/>
              <a:gd name="connsiteX0" fmla="*/ 0 w 2422114"/>
              <a:gd name="connsiteY0" fmla="*/ 0 h 2422559"/>
              <a:gd name="connsiteX1" fmla="*/ 2121490 w 2422114"/>
              <a:gd name="connsiteY1" fmla="*/ 1261317 h 242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22114" h="2422559" stroke="0" extrusionOk="0">
                <a:moveTo>
                  <a:pt x="0" y="0"/>
                </a:moveTo>
                <a:cubicBezTo>
                  <a:pt x="1319847" y="0"/>
                  <a:pt x="2396821" y="1056530"/>
                  <a:pt x="2422114" y="2376134"/>
                </a:cubicBezTo>
                <a:lnTo>
                  <a:pt x="1" y="2422559"/>
                </a:lnTo>
                <a:cubicBezTo>
                  <a:pt x="1" y="1615039"/>
                  <a:pt x="0" y="807520"/>
                  <a:pt x="0" y="0"/>
                </a:cubicBezTo>
                <a:close/>
              </a:path>
              <a:path w="2422114" h="2422559" fill="none">
                <a:moveTo>
                  <a:pt x="0" y="0"/>
                </a:moveTo>
                <a:cubicBezTo>
                  <a:pt x="1319847" y="0"/>
                  <a:pt x="1908306" y="918743"/>
                  <a:pt x="2121490" y="126131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25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6369D433-E638-4068-A0BD-59431BDFB126}"/>
              </a:ext>
            </a:extLst>
          </p:cNvPr>
          <p:cNvSpPr/>
          <p:nvPr/>
        </p:nvSpPr>
        <p:spPr>
          <a:xfrm>
            <a:off x="2954247" y="2498474"/>
            <a:ext cx="3120986" cy="4455733"/>
          </a:xfrm>
          <a:prstGeom prst="ellipse">
            <a:avLst/>
          </a:prstGeom>
          <a:solidFill>
            <a:schemeClr val="accent1">
              <a:lumMod val="60000"/>
              <a:lumOff val="40000"/>
              <a:alpha val="44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86897175-4A96-4E85-A78C-DFE0D6C8F698}"/>
              </a:ext>
            </a:extLst>
          </p:cNvPr>
          <p:cNvSpPr/>
          <p:nvPr/>
        </p:nvSpPr>
        <p:spPr>
          <a:xfrm>
            <a:off x="482773" y="1316481"/>
            <a:ext cx="7683765" cy="5541519"/>
          </a:xfrm>
          <a:prstGeom prst="ellipse">
            <a:avLst/>
          </a:prstGeom>
          <a:solidFill>
            <a:schemeClr val="accent1">
              <a:lumMod val="60000"/>
              <a:lumOff val="40000"/>
              <a:alpha val="51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D9274059-DC97-4665-ADC9-49BA17030378}"/>
              </a:ext>
            </a:extLst>
          </p:cNvPr>
          <p:cNvSpPr/>
          <p:nvPr/>
        </p:nvSpPr>
        <p:spPr>
          <a:xfrm>
            <a:off x="3253433" y="4057078"/>
            <a:ext cx="2548399" cy="2800922"/>
          </a:xfrm>
          <a:prstGeom prst="ellipse">
            <a:avLst/>
          </a:prstGeom>
          <a:solidFill>
            <a:srgbClr val="4E70A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E19CF794-4EA7-48E9-BD11-43B75A140B60}"/>
              </a:ext>
            </a:extLst>
          </p:cNvPr>
          <p:cNvSpPr/>
          <p:nvPr/>
        </p:nvSpPr>
        <p:spPr>
          <a:xfrm>
            <a:off x="3598013" y="4756658"/>
            <a:ext cx="1859237" cy="1996732"/>
          </a:xfrm>
          <a:prstGeom prst="ellipse">
            <a:avLst/>
          </a:prstGeom>
          <a:solidFill>
            <a:srgbClr val="4E70AF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C5199B31-A557-46AB-B179-D88D64C1E78F}"/>
              </a:ext>
            </a:extLst>
          </p:cNvPr>
          <p:cNvSpPr/>
          <p:nvPr/>
        </p:nvSpPr>
        <p:spPr>
          <a:xfrm>
            <a:off x="292449" y="3211496"/>
            <a:ext cx="1133854" cy="502171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  <a:r>
              <a:rPr lang="ru-RU" sz="12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2FE3D068-9178-447C-A307-98BEC61327F0}"/>
              </a:ext>
            </a:extLst>
          </p:cNvPr>
          <p:cNvSpPr/>
          <p:nvPr/>
        </p:nvSpPr>
        <p:spPr>
          <a:xfrm>
            <a:off x="6296007" y="1575838"/>
            <a:ext cx="1820396" cy="483584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МЦК КАЗАНЬ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F843E8AE-99B6-45E2-887D-7930E45243BF}"/>
              </a:ext>
            </a:extLst>
          </p:cNvPr>
          <p:cNvSpPr/>
          <p:nvPr/>
        </p:nvSpPr>
        <p:spPr>
          <a:xfrm>
            <a:off x="292449" y="1582022"/>
            <a:ext cx="818260" cy="330924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ВУЗы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0521EF47-F83A-47F1-82AE-63B41726213F}"/>
              </a:ext>
            </a:extLst>
          </p:cNvPr>
          <p:cNvSpPr/>
          <p:nvPr/>
        </p:nvSpPr>
        <p:spPr>
          <a:xfrm>
            <a:off x="6352904" y="3386592"/>
            <a:ext cx="1659000" cy="327075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 КЛАСТЕР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6840662-E5AF-4436-B5F1-954A77201189}"/>
              </a:ext>
            </a:extLst>
          </p:cNvPr>
          <p:cNvSpPr/>
          <p:nvPr/>
        </p:nvSpPr>
        <p:spPr>
          <a:xfrm>
            <a:off x="2985128" y="4240185"/>
            <a:ext cx="3161618" cy="466724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7 Сетевых 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колледжей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B0EF6F7A-2094-418A-8490-003AF54013E7}"/>
              </a:ext>
            </a:extLst>
          </p:cNvPr>
          <p:cNvSpPr/>
          <p:nvPr/>
        </p:nvSpPr>
        <p:spPr>
          <a:xfrm>
            <a:off x="2755322" y="2944122"/>
            <a:ext cx="3573933" cy="868698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ИКТ кластер 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«Информационные технологии 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и электроника»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DBC04D3C-87FC-4109-B777-6350865E1AC4}"/>
              </a:ext>
            </a:extLst>
          </p:cNvPr>
          <p:cNvSpPr/>
          <p:nvPr/>
        </p:nvSpPr>
        <p:spPr>
          <a:xfrm>
            <a:off x="3843893" y="5337225"/>
            <a:ext cx="1442143" cy="1051575"/>
          </a:xfrm>
          <a:prstGeom prst="rect">
            <a:avLst/>
          </a:prstGeom>
          <a:noFill/>
          <a:ln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Центр опережающей подготовки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Томский техникум информационных технологий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60" name="Объект 2">
            <a:extLst>
              <a:ext uri="{FF2B5EF4-FFF2-40B4-BE49-F238E27FC236}">
                <a16:creationId xmlns:a16="http://schemas.microsoft.com/office/drawing/2014/main" xmlns="" id="{B74C880F-5FE5-473C-A175-F66B729A83B8}"/>
              </a:ext>
            </a:extLst>
          </p:cNvPr>
          <p:cNvSpPr txBox="1">
            <a:spLocks/>
          </p:cNvSpPr>
          <p:nvPr/>
        </p:nvSpPr>
        <p:spPr>
          <a:xfrm>
            <a:off x="292449" y="1956943"/>
            <a:ext cx="3296262" cy="1129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Проекты по развитию практических навыков студентов бакалавриата ВУЗов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Развитие новых образовательных технологий (геймификация, кросс обучение, предпринимательство)</a:t>
            </a:r>
          </a:p>
        </p:txBody>
      </p:sp>
      <p:sp>
        <p:nvSpPr>
          <p:cNvPr id="61" name="Объект 2">
            <a:extLst>
              <a:ext uri="{FF2B5EF4-FFF2-40B4-BE49-F238E27FC236}">
                <a16:creationId xmlns:a16="http://schemas.microsoft.com/office/drawing/2014/main" xmlns="" id="{FC8448A4-784E-4EC8-9D8B-19DC09908AE9}"/>
              </a:ext>
            </a:extLst>
          </p:cNvPr>
          <p:cNvSpPr txBox="1">
            <a:spLocks/>
          </p:cNvSpPr>
          <p:nvPr/>
        </p:nvSpPr>
        <p:spPr>
          <a:xfrm>
            <a:off x="6135569" y="1941610"/>
            <a:ext cx="3062491" cy="1252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126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59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/>
            </a:lvl2pPr>
            <a:lvl3pPr marL="1142657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3pPr>
            <a:lvl4pPr marL="1599720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6783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3846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0908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7971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503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ru-RU" dirty="0"/>
              <a:t>Совместный проект по повышению квалификации преподавателей </a:t>
            </a:r>
            <a:br>
              <a:rPr lang="ru-RU" dirty="0"/>
            </a:br>
            <a:r>
              <a:rPr lang="ru-RU" dirty="0"/>
              <a:t>и мастеров</a:t>
            </a:r>
          </a:p>
          <a:p>
            <a:r>
              <a:rPr lang="ru-RU" dirty="0"/>
              <a:t>Совместный проект по  разработке </a:t>
            </a:r>
            <a:br>
              <a:rPr lang="ru-RU" dirty="0"/>
            </a:br>
            <a:r>
              <a:rPr lang="ru-RU" dirty="0"/>
              <a:t>и внедрению новых образовательных стандартов </a:t>
            </a:r>
          </a:p>
        </p:txBody>
      </p:sp>
      <p:sp>
        <p:nvSpPr>
          <p:cNvPr id="62" name="Объект 2">
            <a:extLst>
              <a:ext uri="{FF2B5EF4-FFF2-40B4-BE49-F238E27FC236}">
                <a16:creationId xmlns:a16="http://schemas.microsoft.com/office/drawing/2014/main" xmlns="" id="{547DFD49-DA12-4238-B7BB-E0E3F974E54C}"/>
              </a:ext>
            </a:extLst>
          </p:cNvPr>
          <p:cNvSpPr txBox="1">
            <a:spLocks/>
          </p:cNvSpPr>
          <p:nvPr/>
        </p:nvSpPr>
        <p:spPr>
          <a:xfrm>
            <a:off x="292449" y="3727500"/>
            <a:ext cx="2847585" cy="19495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126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59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/>
            </a:lvl2pPr>
            <a:lvl3pPr marL="1142657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3pPr>
            <a:lvl4pPr marL="1599720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6783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3846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0908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7971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503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ru-RU" dirty="0"/>
              <a:t>Сетевые проекты дополнительного образования:</a:t>
            </a:r>
          </a:p>
          <a:p>
            <a:pPr marL="285750" indent="-285750">
              <a:buFont typeface="Arial" panose="020B0604020202020204" pitchFamily="34" charset="0"/>
              <a:buChar char="–"/>
            </a:pPr>
            <a:r>
              <a:rPr lang="ru-RU" dirty="0"/>
              <a:t>Проект «</a:t>
            </a:r>
            <a:r>
              <a:rPr lang="en-US" dirty="0" err="1"/>
              <a:t>ProBA</a:t>
            </a:r>
            <a:r>
              <a:rPr lang="ru-RU" dirty="0"/>
              <a:t>» </a:t>
            </a:r>
            <a:br>
              <a:rPr lang="ru-RU" dirty="0"/>
            </a:br>
            <a:r>
              <a:rPr lang="ru-RU" dirty="0"/>
              <a:t>по формированию </a:t>
            </a:r>
            <a:r>
              <a:rPr lang="en-US" dirty="0"/>
              <a:t>IT</a:t>
            </a:r>
            <a:r>
              <a:rPr lang="ru-RU" dirty="0"/>
              <a:t> компетенций  учащихся </a:t>
            </a:r>
            <a:br>
              <a:rPr lang="ru-RU" dirty="0"/>
            </a:br>
            <a:r>
              <a:rPr lang="ru-RU" dirty="0"/>
              <a:t>8-11 классов</a:t>
            </a:r>
          </a:p>
          <a:p>
            <a:pPr marL="285750" indent="-285750">
              <a:buFont typeface="Arial" panose="020B0604020202020204" pitchFamily="34" charset="0"/>
              <a:buChar char="–"/>
            </a:pPr>
            <a:r>
              <a:rPr lang="ru-RU" dirty="0"/>
              <a:t>Проект «Мобильная робототехника» по развитию навыков  моделирования </a:t>
            </a:r>
            <a:br>
              <a:rPr lang="ru-RU" dirty="0"/>
            </a:br>
            <a:r>
              <a:rPr lang="ru-RU" dirty="0"/>
              <a:t>и конструирования для учащихся 2-6 классов </a:t>
            </a:r>
          </a:p>
        </p:txBody>
      </p:sp>
      <p:sp>
        <p:nvSpPr>
          <p:cNvPr id="66" name="Объект 2">
            <a:extLst>
              <a:ext uri="{FF2B5EF4-FFF2-40B4-BE49-F238E27FC236}">
                <a16:creationId xmlns:a16="http://schemas.microsoft.com/office/drawing/2014/main" xmlns="" id="{578D08F8-7FE9-4F57-BA6D-5EBC0BDB3C4E}"/>
              </a:ext>
            </a:extLst>
          </p:cNvPr>
          <p:cNvSpPr txBox="1">
            <a:spLocks/>
          </p:cNvSpPr>
          <p:nvPr/>
        </p:nvSpPr>
        <p:spPr>
          <a:xfrm>
            <a:off x="6296007" y="3757638"/>
            <a:ext cx="2847585" cy="1428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126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59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/>
            </a:lvl2pPr>
            <a:lvl3pPr marL="1142657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3pPr>
            <a:lvl4pPr marL="1599720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6783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3846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0908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7971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503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ru-RU" dirty="0"/>
              <a:t>Формирование инновационной сети с бизнес партнерами</a:t>
            </a:r>
          </a:p>
          <a:p>
            <a:r>
              <a:rPr lang="ru-RU" dirty="0"/>
              <a:t>Совместные проекты по развитию новых и сквозных компетенций специалистов для приоритетных отраслей Томской области: здравоохранение, сельское хозяйство, строительство, нефтехимия</a:t>
            </a:r>
          </a:p>
          <a:p>
            <a:r>
              <a:rPr lang="ru-RU" dirty="0"/>
              <a:t>Разработка и реализация сетевых образовательных программ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B74C880F-5FE5-473C-A175-F66B729A83B8}"/>
              </a:ext>
            </a:extLst>
          </p:cNvPr>
          <p:cNvSpPr txBox="1">
            <a:spLocks/>
          </p:cNvSpPr>
          <p:nvPr/>
        </p:nvSpPr>
        <p:spPr>
          <a:xfrm>
            <a:off x="1271525" y="5408177"/>
            <a:ext cx="2648479" cy="1660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B74C880F-5FE5-473C-A175-F66B729A83B8}"/>
              </a:ext>
            </a:extLst>
          </p:cNvPr>
          <p:cNvSpPr txBox="1">
            <a:spLocks/>
          </p:cNvSpPr>
          <p:nvPr/>
        </p:nvSpPr>
        <p:spPr>
          <a:xfrm>
            <a:off x="278058" y="6189016"/>
            <a:ext cx="2975375" cy="553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Промышленные сертификаты для студентов: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CISCO, HTML, MS Office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6474118-C4F7-444D-8C2A-AF3D2A3F8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80760"/>
          <a:stretch/>
        </p:blipFill>
        <p:spPr>
          <a:xfrm>
            <a:off x="-2" y="1"/>
            <a:ext cx="9144000" cy="1288942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91DA355B-AC39-4559-BA48-881689FF782E}"/>
              </a:ext>
            </a:extLst>
          </p:cNvPr>
          <p:cNvSpPr/>
          <p:nvPr/>
        </p:nvSpPr>
        <p:spPr>
          <a:xfrm>
            <a:off x="-2" y="-6253"/>
            <a:ext cx="9144000" cy="1299086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5CD1672-EA31-443F-A3B8-98D83DE4ABC3}"/>
              </a:ext>
            </a:extLst>
          </p:cNvPr>
          <p:cNvSpPr txBox="1"/>
          <p:nvPr/>
        </p:nvSpPr>
        <p:spPr>
          <a:xfrm>
            <a:off x="483078" y="220234"/>
            <a:ext cx="8164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подготовка: </a:t>
            </a:r>
            <a:endParaRPr lang="ru-RU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сетевая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технологическая площадка </a:t>
            </a:r>
          </a:p>
        </p:txBody>
      </p:sp>
    </p:spTree>
    <p:extLst>
      <p:ext uri="{BB962C8B-B14F-4D97-AF65-F5344CB8AC3E}">
        <p14:creationId xmlns:p14="http://schemas.microsoft.com/office/powerpoint/2010/main" val="31690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76401" y="3591128"/>
            <a:ext cx="5035389" cy="3087151"/>
            <a:chOff x="-826876" y="2050176"/>
            <a:chExt cx="7760144" cy="4664617"/>
          </a:xfrm>
        </p:grpSpPr>
        <p:sp>
          <p:nvSpPr>
            <p:cNvPr id="29" name="Шестиугольник 28"/>
            <p:cNvSpPr/>
            <p:nvPr/>
          </p:nvSpPr>
          <p:spPr>
            <a:xfrm rot="5400000">
              <a:off x="196401" y="3472682"/>
              <a:ext cx="1812206" cy="1872208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" name="Группа 2"/>
            <p:cNvGrpSpPr/>
            <p:nvPr/>
          </p:nvGrpSpPr>
          <p:grpSpPr>
            <a:xfrm>
              <a:off x="-826876" y="2050176"/>
              <a:ext cx="7760144" cy="4664617"/>
              <a:chOff x="-826876" y="2050176"/>
              <a:chExt cx="7760144" cy="4664617"/>
            </a:xfrm>
          </p:grpSpPr>
          <p:sp>
            <p:nvSpPr>
              <p:cNvPr id="14" name="Шестиугольник 13"/>
              <p:cNvSpPr/>
              <p:nvPr/>
            </p:nvSpPr>
            <p:spPr>
              <a:xfrm rot="5400000">
                <a:off x="3056293" y="2020175"/>
                <a:ext cx="1812206" cy="187220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0070C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Шестиугольник 4"/>
              <p:cNvSpPr txBox="1"/>
              <p:nvPr/>
            </p:nvSpPr>
            <p:spPr>
              <a:xfrm>
                <a:off x="3318045" y="2332578"/>
                <a:ext cx="1288702" cy="12474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 defTabSz="50019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825" b="1" dirty="0">
                    <a:solidFill>
                      <a:schemeClr val="tx1"/>
                    </a:solidFill>
                  </a:rPr>
                  <a:t>МТБ</a:t>
                </a:r>
              </a:p>
            </p:txBody>
          </p:sp>
          <p:sp>
            <p:nvSpPr>
              <p:cNvPr id="17" name="Шестиугольник 16"/>
              <p:cNvSpPr/>
              <p:nvPr/>
            </p:nvSpPr>
            <p:spPr>
              <a:xfrm rot="5400000">
                <a:off x="1119266" y="2120998"/>
                <a:ext cx="1812206" cy="1728191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4C6B8F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Шестиугольник 4"/>
              <p:cNvSpPr txBox="1"/>
              <p:nvPr/>
            </p:nvSpPr>
            <p:spPr>
              <a:xfrm>
                <a:off x="1430583" y="2361392"/>
                <a:ext cx="1189571" cy="12474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/>
                <a:r>
                  <a:rPr lang="ru-RU" sz="825" b="1" dirty="0">
                    <a:solidFill>
                      <a:schemeClr val="tx1"/>
                    </a:solidFill>
                  </a:rPr>
                  <a:t>КАДРЫ</a:t>
                </a:r>
              </a:p>
            </p:txBody>
          </p:sp>
          <p:sp>
            <p:nvSpPr>
              <p:cNvPr id="20" name="Шестиугольник 19"/>
              <p:cNvSpPr/>
              <p:nvPr/>
            </p:nvSpPr>
            <p:spPr>
              <a:xfrm rot="5400000">
                <a:off x="4055084" y="3420123"/>
                <a:ext cx="1812206" cy="187220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>
                <a:solidFill>
                  <a:schemeClr val="accent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Шестиугольник 4"/>
              <p:cNvSpPr txBox="1"/>
              <p:nvPr/>
            </p:nvSpPr>
            <p:spPr>
              <a:xfrm>
                <a:off x="4316836" y="3732526"/>
                <a:ext cx="1288702" cy="12474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/>
                <a:r>
                  <a:rPr lang="ru-RU" sz="750" b="1" dirty="0">
                    <a:solidFill>
                      <a:schemeClr val="tx1"/>
                    </a:solidFill>
                  </a:rPr>
                  <a:t>Современное оборудование, технологии</a:t>
                </a:r>
              </a:p>
            </p:txBody>
          </p:sp>
          <p:sp>
            <p:nvSpPr>
              <p:cNvPr id="26" name="Шестиугольник 25"/>
              <p:cNvSpPr/>
              <p:nvPr/>
            </p:nvSpPr>
            <p:spPr>
              <a:xfrm rot="5400000">
                <a:off x="2134217" y="3473798"/>
                <a:ext cx="1812206" cy="187220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184D80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Шестиугольник 4"/>
              <p:cNvSpPr txBox="1"/>
              <p:nvPr/>
            </p:nvSpPr>
            <p:spPr>
              <a:xfrm>
                <a:off x="2395969" y="3786201"/>
                <a:ext cx="1288702" cy="12474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/>
                <a:r>
                  <a:rPr lang="ru-RU" sz="825" b="1" dirty="0">
                    <a:solidFill>
                      <a:schemeClr val="tx1"/>
                    </a:solidFill>
                  </a:rPr>
                  <a:t>ЗАКАЗ</a:t>
                </a:r>
              </a:p>
            </p:txBody>
          </p:sp>
          <p:sp>
            <p:nvSpPr>
              <p:cNvPr id="30" name="Шестиугольник 4"/>
              <p:cNvSpPr txBox="1"/>
              <p:nvPr/>
            </p:nvSpPr>
            <p:spPr>
              <a:xfrm>
                <a:off x="458153" y="3862381"/>
                <a:ext cx="1288702" cy="11701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/>
                <a:r>
                  <a:rPr lang="ru-RU" sz="750" b="1" dirty="0">
                    <a:solidFill>
                      <a:schemeClr val="tx1"/>
                    </a:solidFill>
                  </a:rPr>
                  <a:t>Квалификация</a:t>
                </a:r>
              </a:p>
              <a:p>
                <a:pPr algn="ctr"/>
                <a:r>
                  <a:rPr lang="ru-RU" sz="750" b="1" dirty="0">
                    <a:solidFill>
                      <a:schemeClr val="tx1"/>
                    </a:solidFill>
                  </a:rPr>
                  <a:t>Мотивация</a:t>
                </a:r>
              </a:p>
              <a:p>
                <a:pPr algn="ctr"/>
                <a:r>
                  <a:rPr lang="ru-RU" sz="750" b="1" dirty="0">
                    <a:solidFill>
                      <a:schemeClr val="tx1"/>
                    </a:solidFill>
                  </a:rPr>
                  <a:t>Опыт работы</a:t>
                </a:r>
              </a:p>
              <a:p>
                <a:pPr algn="ctr"/>
                <a:r>
                  <a:rPr lang="ru-RU" sz="750" dirty="0">
                    <a:solidFill>
                      <a:schemeClr val="tx1"/>
                    </a:solidFill>
                  </a:rPr>
                  <a:t>(Эксперты </a:t>
                </a:r>
                <a:r>
                  <a:rPr lang="en-US" sz="750" dirty="0">
                    <a:solidFill>
                      <a:schemeClr val="tx1"/>
                    </a:solidFill>
                  </a:rPr>
                  <a:t>WSR</a:t>
                </a:r>
                <a:r>
                  <a:rPr lang="ru-RU" sz="750" dirty="0">
                    <a:solidFill>
                      <a:schemeClr val="tx1"/>
                    </a:solidFill>
                  </a:rPr>
                  <a:t>,</a:t>
                </a:r>
              </a:p>
              <a:p>
                <a:pPr algn="ctr"/>
                <a:r>
                  <a:rPr lang="ru-RU" sz="750" dirty="0">
                    <a:solidFill>
                      <a:schemeClr val="tx1"/>
                    </a:solidFill>
                  </a:rPr>
                  <a:t>Программа 5000 мастеров)</a:t>
                </a:r>
              </a:p>
              <a:p>
                <a:pPr algn="ctr"/>
                <a:endParaRPr lang="ru-RU" sz="7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Шестиугольник 31"/>
              <p:cNvSpPr/>
              <p:nvPr/>
            </p:nvSpPr>
            <p:spPr>
              <a:xfrm rot="5400000">
                <a:off x="3133405" y="4872586"/>
                <a:ext cx="1812207" cy="187220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Шестиугольник 4"/>
              <p:cNvSpPr txBox="1"/>
              <p:nvPr/>
            </p:nvSpPr>
            <p:spPr>
              <a:xfrm>
                <a:off x="3395156" y="5184988"/>
                <a:ext cx="1288702" cy="12474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/>
                <a:r>
                  <a:rPr lang="ru-RU" sz="825" b="1" dirty="0">
                    <a:solidFill>
                      <a:schemeClr val="tx1"/>
                    </a:solidFill>
                  </a:rPr>
                  <a:t>НЕЗАВИСИМАЯ ОЦЕНКА</a:t>
                </a:r>
              </a:p>
            </p:txBody>
          </p:sp>
          <p:sp>
            <p:nvSpPr>
              <p:cNvPr id="35" name="Шестиугольник 34"/>
              <p:cNvSpPr/>
              <p:nvPr/>
            </p:nvSpPr>
            <p:spPr>
              <a:xfrm rot="5400000">
                <a:off x="1140941" y="4859599"/>
                <a:ext cx="1812206" cy="187220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515587"/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Шестиугольник 4"/>
              <p:cNvSpPr txBox="1"/>
              <p:nvPr/>
            </p:nvSpPr>
            <p:spPr>
              <a:xfrm>
                <a:off x="1402693" y="5172002"/>
                <a:ext cx="1288702" cy="12474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/>
                <a:r>
                  <a:rPr lang="ru-RU" sz="825" b="1" dirty="0">
                    <a:solidFill>
                      <a:schemeClr val="tx1"/>
                    </a:solidFill>
                  </a:rPr>
                  <a:t>ПАКЕТ ПРОГРАММ</a:t>
                </a:r>
              </a:p>
            </p:txBody>
          </p:sp>
          <p:sp>
            <p:nvSpPr>
              <p:cNvPr id="40" name="Шестиугольник 39"/>
              <p:cNvSpPr/>
              <p:nvPr/>
            </p:nvSpPr>
            <p:spPr>
              <a:xfrm rot="5400000">
                <a:off x="-796875" y="4867070"/>
                <a:ext cx="1812206" cy="187220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>
                <a:solidFill>
                  <a:schemeClr val="accent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Шестиугольник 4"/>
              <p:cNvSpPr txBox="1"/>
              <p:nvPr/>
            </p:nvSpPr>
            <p:spPr>
              <a:xfrm>
                <a:off x="-528585" y="5126420"/>
                <a:ext cx="1356125" cy="12017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/>
                <a:r>
                  <a:rPr lang="ru-RU" sz="750" b="1" dirty="0">
                    <a:solidFill>
                      <a:schemeClr val="tx1"/>
                    </a:solidFill>
                  </a:rPr>
                  <a:t>Короткие, мобильные программы </a:t>
                </a:r>
              </a:p>
              <a:p>
                <a:pPr algn="ctr"/>
                <a:r>
                  <a:rPr lang="ru-RU" sz="750" dirty="0">
                    <a:solidFill>
                      <a:schemeClr val="tx1"/>
                    </a:solidFill>
                  </a:rPr>
                  <a:t>(профильные и </a:t>
                </a:r>
                <a:r>
                  <a:rPr lang="ru-RU" sz="750" dirty="0" err="1">
                    <a:solidFill>
                      <a:schemeClr val="tx1"/>
                    </a:solidFill>
                  </a:rPr>
                  <a:t>межпрофильные</a:t>
                </a:r>
                <a:r>
                  <a:rPr lang="ru-RU" sz="750" dirty="0">
                    <a:solidFill>
                      <a:schemeClr val="tx1"/>
                    </a:solidFill>
                  </a:rPr>
                  <a:t> технологии)  </a:t>
                </a:r>
              </a:p>
            </p:txBody>
          </p:sp>
          <p:sp>
            <p:nvSpPr>
              <p:cNvPr id="43" name="Шестиугольник 42"/>
              <p:cNvSpPr/>
              <p:nvPr/>
            </p:nvSpPr>
            <p:spPr>
              <a:xfrm rot="5400000">
                <a:off x="5091061" y="4799867"/>
                <a:ext cx="1812206" cy="1872208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>
                <a:solidFill>
                  <a:schemeClr val="accent1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Шестиугольник 4"/>
              <p:cNvSpPr txBox="1"/>
              <p:nvPr/>
            </p:nvSpPr>
            <p:spPr>
              <a:xfrm>
                <a:off x="5352813" y="5112270"/>
                <a:ext cx="1288702" cy="124740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2874" tIns="42874" rIns="42874" bIns="42874" numCol="1" spcCol="1270" anchor="ctr" anchorCtr="0">
                <a:noAutofit/>
              </a:bodyPr>
              <a:lstStyle/>
              <a:p>
                <a:pPr algn="ctr"/>
                <a:r>
                  <a:rPr lang="ru-RU" sz="788" b="1" dirty="0">
                    <a:solidFill>
                      <a:schemeClr val="tx1"/>
                    </a:solidFill>
                  </a:rPr>
                  <a:t>Демонстрационный экзамен, чемпионат </a:t>
                </a:r>
                <a:r>
                  <a:rPr lang="en-US" sz="788" b="1" dirty="0">
                    <a:solidFill>
                      <a:schemeClr val="tx1"/>
                    </a:solidFill>
                  </a:rPr>
                  <a:t>WSR</a:t>
                </a:r>
                <a:r>
                  <a:rPr lang="ru-RU" sz="788" b="1" dirty="0">
                    <a:solidFill>
                      <a:schemeClr val="tx1"/>
                    </a:solidFill>
                  </a:rPr>
                  <a:t>, ЦОК</a:t>
                </a:r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4577552" y="1554446"/>
            <a:ext cx="265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ЗАКАЗЧИК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38329" y="1973346"/>
            <a:ext cx="1514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94E80"/>
                </a:solidFill>
              </a:rPr>
              <a:t>Государство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816002" y="1990019"/>
            <a:ext cx="955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94E80"/>
                </a:solidFill>
              </a:rPr>
              <a:t>Бизнес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81798" y="2321976"/>
            <a:ext cx="2253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Долгосрочные перспективы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10-15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76732" y="2736536"/>
            <a:ext cx="1863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Атлас профессий</a:t>
            </a:r>
          </a:p>
        </p:txBody>
      </p:sp>
      <p:cxnSp>
        <p:nvCxnSpPr>
          <p:cNvPr id="52" name="Прямая соединительная линия 51"/>
          <p:cNvCxnSpPr>
            <a:cxnSpLocks/>
          </p:cNvCxnSpPr>
          <p:nvPr/>
        </p:nvCxnSpPr>
        <p:spPr>
          <a:xfrm>
            <a:off x="3582791" y="1929058"/>
            <a:ext cx="4646416" cy="270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125601" y="2333001"/>
            <a:ext cx="23365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Краткосрочные перспективы</a:t>
            </a:r>
          </a:p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1-3 года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911041" y="3013606"/>
            <a:ext cx="159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11041" y="3313390"/>
            <a:ext cx="1594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FutureSkills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36738" y="2791945"/>
            <a:ext cx="2314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Актуальные компетенции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178669" y="3181073"/>
            <a:ext cx="223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Сквозные компетенции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AEB35551-B326-4E99-9D65-219EADDBE4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5" t="2071" r="108" b="67"/>
          <a:stretch/>
        </p:blipFill>
        <p:spPr>
          <a:xfrm>
            <a:off x="6131907" y="3949250"/>
            <a:ext cx="2924965" cy="2834158"/>
          </a:xfrm>
          <a:prstGeom prst="ellipse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5B7C52-2203-44A0-83B7-CB37B837B1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16371" r="32681" b="983"/>
          <a:stretch/>
        </p:blipFill>
        <p:spPr>
          <a:xfrm>
            <a:off x="297428" y="1692032"/>
            <a:ext cx="2000844" cy="1959416"/>
          </a:xfrm>
          <a:prstGeom prst="ellipse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7CD3C216-4A5F-4002-AC5B-BA5B0DB56E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702BBF3F-0D65-48C9-94AA-8ADAD2F32B86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1A42969-0054-4019-A0C1-8FEA77F1EEF7}"/>
              </a:ext>
            </a:extLst>
          </p:cNvPr>
          <p:cNvSpPr txBox="1"/>
          <p:nvPr/>
        </p:nvSpPr>
        <p:spPr>
          <a:xfrm>
            <a:off x="469956" y="521259"/>
            <a:ext cx="922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подготовки кадров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ЦЭ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6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36B6BC-561B-435D-A7A7-2E4C6257C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" r="10338" b="86894"/>
          <a:stretch/>
        </p:blipFill>
        <p:spPr>
          <a:xfrm>
            <a:off x="-2" y="0"/>
            <a:ext cx="9144000" cy="10950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E4B35BE-31BD-4297-B184-8E1365A03B19}"/>
              </a:ext>
            </a:extLst>
          </p:cNvPr>
          <p:cNvSpPr/>
          <p:nvPr/>
        </p:nvSpPr>
        <p:spPr>
          <a:xfrm>
            <a:off x="3078" y="-2"/>
            <a:ext cx="9144000" cy="1095003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16891" y="-2"/>
            <a:ext cx="8549052" cy="114755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Профессиональная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для ЦЭ: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вызовы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высшего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547DFD49-DA12-4238-B7BB-E0E3F974E54C}"/>
              </a:ext>
            </a:extLst>
          </p:cNvPr>
          <p:cNvSpPr txBox="1">
            <a:spLocks/>
          </p:cNvSpPr>
          <p:nvPr/>
        </p:nvSpPr>
        <p:spPr>
          <a:xfrm>
            <a:off x="1973021" y="1347430"/>
            <a:ext cx="5491951" cy="498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126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59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/>
            </a:lvl2pPr>
            <a:lvl3pPr marL="1142657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3pPr>
            <a:lvl4pPr marL="1599720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6783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3846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0908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7971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503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Прикладная математика и информатика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Механика и математическое моделирование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Математика и компьютерные науки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Фундаментальная информатика и информационные технологии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Математическое обеспечение и администрирование информационных систем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Информационные системы и технологии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Прикладная информатика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Программная инженерия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Информационная безопасность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Радиотехника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Инфокоммуникационные технологии и системы связи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Конструирование и технологии электронных средств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Электроника и </a:t>
            </a:r>
            <a:r>
              <a:rPr lang="ru-RU" dirty="0" err="1"/>
              <a:t>наноэлектроника</a:t>
            </a:r>
            <a:endParaRPr lang="ru-RU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Информационная безопасность телекоммуникационных систем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Информационная безопасность автоматизированных систем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Информационно-аналитические системы безопасности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Радиоэлектронные системы и комплексы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/>
              <a:t>Медицинская кибернетика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-25946" y="2435715"/>
            <a:ext cx="19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1100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2629" y="3950883"/>
            <a:ext cx="19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95402" y="5672454"/>
            <a:ext cx="1806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7200240" y="2440914"/>
            <a:ext cx="19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3000  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7123064" y="3977381"/>
            <a:ext cx="19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7222245" y="5664040"/>
            <a:ext cx="1914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E1D30CC-BB96-41E2-8061-C368D4B48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r="48490"/>
          <a:stretch/>
        </p:blipFill>
        <p:spPr>
          <a:xfrm>
            <a:off x="637187" y="1623534"/>
            <a:ext cx="664953" cy="7177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0A10B14-934E-4389-BD40-BAD9126ED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20706" r="71226" b="20967"/>
          <a:stretch/>
        </p:blipFill>
        <p:spPr>
          <a:xfrm>
            <a:off x="750926" y="3406192"/>
            <a:ext cx="537599" cy="5446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56CFCE4-014A-4F2C-B279-1F8618BC4F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74"/>
          <a:stretch/>
        </p:blipFill>
        <p:spPr>
          <a:xfrm>
            <a:off x="637187" y="4981497"/>
            <a:ext cx="753475" cy="69960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2123DDA-FABA-476A-B593-D0A9ABF81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55" y="1519241"/>
            <a:ext cx="810305" cy="8108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3823542A-D145-4273-A6E9-2246674E6A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r="25727" b="36308"/>
          <a:stretch/>
        </p:blipFill>
        <p:spPr>
          <a:xfrm>
            <a:off x="7787903" y="3119857"/>
            <a:ext cx="628853" cy="799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477C1F47-1627-4A7C-97AC-26052453CB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10" y="5153308"/>
            <a:ext cx="900023" cy="58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1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36B6BC-561B-435D-A7A7-2E4C6257C5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" r="10338" b="86894"/>
          <a:stretch/>
        </p:blipFill>
        <p:spPr>
          <a:xfrm>
            <a:off x="-2" y="0"/>
            <a:ext cx="9144000" cy="10950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E4B35BE-31BD-4297-B184-8E1365A03B19}"/>
              </a:ext>
            </a:extLst>
          </p:cNvPr>
          <p:cNvSpPr/>
          <p:nvPr/>
        </p:nvSpPr>
        <p:spPr>
          <a:xfrm>
            <a:off x="3078" y="-2"/>
            <a:ext cx="9144000" cy="1095003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16891" y="-2"/>
            <a:ext cx="8549052" cy="1147551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Профессиональная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для ЦЭ: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вызовы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высшего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547DFD49-DA12-4238-B7BB-E0E3F974E54C}"/>
              </a:ext>
            </a:extLst>
          </p:cNvPr>
          <p:cNvSpPr txBox="1">
            <a:spLocks/>
          </p:cNvSpPr>
          <p:nvPr/>
        </p:nvSpPr>
        <p:spPr>
          <a:xfrm>
            <a:off x="1973021" y="1347430"/>
            <a:ext cx="5491951" cy="4985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126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59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/>
            </a:lvl2pPr>
            <a:lvl3pPr marL="1142657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3pPr>
            <a:lvl4pPr marL="1599720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6783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3846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0908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7971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503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Прикладная математика и информатика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Механика и математическое моделирование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Математика и компьютерные науки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Фундаментальная информатика и информационные технологии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Математическое обеспечение и администрирование информационных систем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Информационные системы и технологии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Прикладная информатика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Программная инженерия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Информационная безопасность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Радиотехника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Инфокоммуникационные технологии и системы связи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Конструирование и технологии электронных средств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Электроника и </a:t>
            </a:r>
            <a:r>
              <a:rPr lang="ru-RU" dirty="0" err="1">
                <a:solidFill>
                  <a:srgbClr val="B4C7E7"/>
                </a:solidFill>
              </a:rPr>
              <a:t>наноэлектроника</a:t>
            </a:r>
            <a:endParaRPr lang="ru-RU" dirty="0">
              <a:solidFill>
                <a:srgbClr val="B4C7E7"/>
              </a:solidFill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Информационная безопасность телекоммуникационных систем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Информационная безопасность автоматизированных систем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Информационно-аналитические системы безопасности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Радиоэлектронные системы и комплексы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ru-RU" dirty="0">
                <a:solidFill>
                  <a:srgbClr val="B4C7E7"/>
                </a:solidFill>
              </a:rPr>
              <a:t>Медицинская кибернетика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-25946" y="2435715"/>
            <a:ext cx="19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1100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2629" y="3950883"/>
            <a:ext cx="19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95402" y="5672454"/>
            <a:ext cx="1806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7200240" y="2440914"/>
            <a:ext cx="19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3000  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7123064" y="3977381"/>
            <a:ext cx="195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140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7222245" y="5664040"/>
            <a:ext cx="1914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E1D30CC-BB96-41E2-8061-C368D4B48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6" r="48490"/>
          <a:stretch/>
        </p:blipFill>
        <p:spPr>
          <a:xfrm>
            <a:off x="637187" y="1623534"/>
            <a:ext cx="664953" cy="7177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0A10B14-934E-4389-BD40-BAD9126ED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20706" r="71226" b="20967"/>
          <a:stretch/>
        </p:blipFill>
        <p:spPr>
          <a:xfrm>
            <a:off x="750926" y="3406192"/>
            <a:ext cx="537599" cy="5446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56CFCE4-014A-4F2C-B279-1F8618BC4F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74"/>
          <a:stretch/>
        </p:blipFill>
        <p:spPr>
          <a:xfrm>
            <a:off x="637187" y="4981497"/>
            <a:ext cx="753475" cy="69960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2123DDA-FABA-476A-B593-D0A9ABF81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55" y="1519241"/>
            <a:ext cx="810305" cy="81088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3823542A-D145-4273-A6E9-2246674E6A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r="25727" b="36308"/>
          <a:stretch/>
        </p:blipFill>
        <p:spPr>
          <a:xfrm>
            <a:off x="7787903" y="3119857"/>
            <a:ext cx="628853" cy="799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477C1F47-1627-4A7C-97AC-26052453CB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710" y="5153308"/>
            <a:ext cx="900023" cy="5805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129879">
            <a:off x="1164501" y="3416927"/>
            <a:ext cx="6859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4E70AF"/>
                </a:solidFill>
              </a:rPr>
              <a:t>1100 </a:t>
            </a:r>
            <a:r>
              <a:rPr lang="ru-RU" sz="2800" b="1" dirty="0" smtClean="0">
                <a:solidFill>
                  <a:srgbClr val="4E70AF"/>
                </a:solidFill>
              </a:rPr>
              <a:t>выпускников Томских вузов ежегодно</a:t>
            </a:r>
            <a:endParaRPr lang="ru-RU" sz="2800" b="1" dirty="0">
              <a:solidFill>
                <a:srgbClr val="4E70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9610760"/>
              </p:ext>
            </p:extLst>
          </p:nvPr>
        </p:nvGraphicFramePr>
        <p:xfrm>
          <a:off x="30520" y="1238180"/>
          <a:ext cx="9143999" cy="4054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51930" y="4641602"/>
            <a:ext cx="687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Новая образовательная </a:t>
            </a:r>
            <a:r>
              <a:rPr lang="ru-RU" dirty="0" smtClean="0"/>
              <a:t>среда (форматы </a:t>
            </a:r>
            <a:r>
              <a:rPr lang="ru-RU" dirty="0"/>
              <a:t>поколения </a:t>
            </a:r>
            <a:r>
              <a:rPr lang="en-US" dirty="0"/>
              <a:t>Z</a:t>
            </a:r>
            <a:r>
              <a:rPr lang="ru-RU" dirty="0"/>
              <a:t>, </a:t>
            </a:r>
            <a:r>
              <a:rPr lang="en-US" dirty="0"/>
              <a:t>MOOC</a:t>
            </a:r>
            <a:r>
              <a:rPr lang="ru-RU" dirty="0"/>
              <a:t>, </a:t>
            </a:r>
            <a:r>
              <a:rPr lang="en-US" dirty="0"/>
              <a:t>VR </a:t>
            </a:r>
            <a:r>
              <a:rPr lang="ru-RU" dirty="0"/>
              <a:t>…)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99" y="5433354"/>
            <a:ext cx="59778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Модернизация двух факультетов (прикладной математики </a:t>
            </a:r>
            <a:endParaRPr lang="ru-RU" sz="1400" dirty="0" smtClean="0"/>
          </a:p>
          <a:p>
            <a:r>
              <a:rPr lang="ru-RU" sz="1400" dirty="0" smtClean="0"/>
              <a:t>и кибернетики; информатики</a:t>
            </a:r>
            <a:r>
              <a:rPr lang="ru-RU" sz="1400" dirty="0"/>
              <a:t>) под задачи </a:t>
            </a:r>
            <a:r>
              <a:rPr lang="ru-RU" sz="1400" dirty="0" smtClean="0"/>
              <a:t>ЦЭ. </a:t>
            </a:r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В рамках института представлены программы разного типа, адаптированные к запросам </a:t>
            </a:r>
            <a:r>
              <a:rPr lang="ru-RU" sz="1400" dirty="0" smtClean="0"/>
              <a:t>заказчика.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16246" y="1377859"/>
            <a:ext cx="1685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3171" y="1409391"/>
            <a:ext cx="1685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2043" y="1289658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</a:t>
            </a:r>
            <a:b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программы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0056" y="1281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бизнес-модели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2026" y="1281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Цифровое общество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6A37588-237B-45D0-88E1-A6E30EC6E3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" r="10338" b="86894"/>
          <a:stretch/>
        </p:blipFill>
        <p:spPr>
          <a:xfrm>
            <a:off x="37199" y="43961"/>
            <a:ext cx="9144000" cy="1095003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224E7B85-6170-49E0-BD9B-2794BEBD3EB2}"/>
              </a:ext>
            </a:extLst>
          </p:cNvPr>
          <p:cNvSpPr txBox="1">
            <a:spLocks/>
          </p:cNvSpPr>
          <p:nvPr/>
        </p:nvSpPr>
        <p:spPr>
          <a:xfrm>
            <a:off x="15766" y="15764"/>
            <a:ext cx="9034302" cy="1147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ВУЗы: модульная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сборка образовательных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-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прикладной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математики и компьютерных наук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ТГУ (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бакалавриат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A6928F-90EA-4009-8170-B11D9C9C8142}"/>
              </a:ext>
            </a:extLst>
          </p:cNvPr>
          <p:cNvSpPr txBox="1"/>
          <p:nvPr/>
        </p:nvSpPr>
        <p:spPr>
          <a:xfrm>
            <a:off x="6924765" y="5997688"/>
            <a:ext cx="1734775" cy="81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Каждый 3-й – иностранный студент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3092CFA-17B9-4344-B822-6005D8499665}"/>
              </a:ext>
            </a:extLst>
          </p:cNvPr>
          <p:cNvSpPr txBox="1"/>
          <p:nvPr/>
        </p:nvSpPr>
        <p:spPr>
          <a:xfrm>
            <a:off x="5133603" y="6133501"/>
            <a:ext cx="1331343" cy="490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4EFD523-EC7F-4143-9290-8C8BEEC753E9}"/>
              </a:ext>
            </a:extLst>
          </p:cNvPr>
          <p:cNvSpPr txBox="1"/>
          <p:nvPr/>
        </p:nvSpPr>
        <p:spPr>
          <a:xfrm>
            <a:off x="5374461" y="5753152"/>
            <a:ext cx="635012" cy="70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18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0A83652-5460-46FF-A9B6-BC5E1A0C8D7C}"/>
              </a:ext>
            </a:extLst>
          </p:cNvPr>
          <p:cNvSpPr txBox="1"/>
          <p:nvPr/>
        </p:nvSpPr>
        <p:spPr>
          <a:xfrm>
            <a:off x="6851614" y="5576508"/>
            <a:ext cx="2182688" cy="490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«Программная инженерия»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861963-B4F5-4979-ADF8-51F41FD301CD}"/>
              </a:ext>
            </a:extLst>
          </p:cNvPr>
          <p:cNvSpPr txBox="1"/>
          <p:nvPr/>
        </p:nvSpPr>
        <p:spPr>
          <a:xfrm>
            <a:off x="6924765" y="5754414"/>
            <a:ext cx="1579510" cy="70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84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6298324" y="6039293"/>
            <a:ext cx="626442" cy="174494"/>
          </a:xfrm>
          <a:prstGeom prst="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Группа 1"/>
          <p:cNvGrpSpPr>
            <a:grpSpLocks/>
          </p:cNvGrpSpPr>
          <p:nvPr/>
        </p:nvGrpSpPr>
        <p:grpSpPr bwMode="auto">
          <a:xfrm>
            <a:off x="394018" y="1282383"/>
            <a:ext cx="7126287" cy="3311525"/>
            <a:chOff x="615950" y="3406130"/>
            <a:chExt cx="8403222" cy="312484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5950" y="4149142"/>
              <a:ext cx="8403222" cy="2381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31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5950" y="3406130"/>
              <a:ext cx="7639463" cy="743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316891" y="4768533"/>
            <a:ext cx="80264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  <a:cs typeface="+mn-cs"/>
              </a:rPr>
              <a:t>Участники проекта</a:t>
            </a:r>
            <a:endParaRPr lang="en-US" sz="1600" b="1" dirty="0">
              <a:latin typeface="+mn-lt"/>
              <a:cs typeface="+mn-cs"/>
            </a:endParaRPr>
          </a:p>
          <a:p>
            <a:pPr marL="642938" indent="-28575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/>
            </a:pPr>
            <a:r>
              <a:rPr lang="ru-RU" sz="1600" dirty="0">
                <a:latin typeface="+mn-lt"/>
                <a:cs typeface="+mn-cs"/>
              </a:rPr>
              <a:t>Институт физики прочности и материаловедения СО РАН</a:t>
            </a:r>
          </a:p>
          <a:p>
            <a:pPr marL="642938" indent="-28575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/>
            </a:pPr>
            <a:r>
              <a:rPr lang="ru-RU" sz="1600" dirty="0">
                <a:latin typeface="+mn-lt"/>
                <a:cs typeface="+mn-cs"/>
              </a:rPr>
              <a:t>Московский государственный университет</a:t>
            </a:r>
          </a:p>
          <a:p>
            <a:pPr marL="642938" indent="-28575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/>
            </a:pPr>
            <a:r>
              <a:rPr lang="ru-RU" sz="1600" dirty="0">
                <a:latin typeface="+mn-lt"/>
                <a:cs typeface="+mn-cs"/>
              </a:rPr>
              <a:t>Томский политехнический университет</a:t>
            </a:r>
          </a:p>
          <a:p>
            <a:pPr marL="642938" indent="-28575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/>
            </a:pPr>
            <a:r>
              <a:rPr lang="ru-RU" sz="1600" dirty="0">
                <a:latin typeface="+mn-lt"/>
                <a:cs typeface="+mn-cs"/>
              </a:rPr>
              <a:t>Новосибирский государственный технический университет</a:t>
            </a:r>
          </a:p>
          <a:p>
            <a:pPr marL="642938" indent="-28575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/>
            </a:pPr>
            <a:r>
              <a:rPr lang="ru-RU" sz="1600" dirty="0">
                <a:latin typeface="+mn-lt"/>
                <a:cs typeface="+mn-cs"/>
              </a:rPr>
              <a:t>Ракетно-космическая корпорация “Энергия” им. </a:t>
            </a:r>
            <a:r>
              <a:rPr lang="ru-RU" sz="1600" dirty="0" err="1">
                <a:latin typeface="+mn-lt"/>
                <a:cs typeface="+mn-cs"/>
              </a:rPr>
              <a:t>С.П</a:t>
            </a:r>
            <a:r>
              <a:rPr lang="ru-RU" sz="1600" dirty="0">
                <a:latin typeface="+mn-lt"/>
                <a:cs typeface="+mn-cs"/>
              </a:rPr>
              <a:t>. Королёва</a:t>
            </a:r>
            <a:endParaRPr lang="en-US" sz="1600" dirty="0">
              <a:latin typeface="+mn-lt"/>
              <a:cs typeface="+mn-cs"/>
            </a:endParaRPr>
          </a:p>
          <a:p>
            <a:pPr marL="642938" indent="-285750" fontAlgn="auto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–"/>
              <a:defRPr/>
            </a:pPr>
            <a:r>
              <a:rPr lang="ru-RU" sz="1600" dirty="0">
                <a:latin typeface="+mn-lt"/>
                <a:cs typeface="+mn-cs"/>
              </a:rPr>
              <a:t>Предприятие “</a:t>
            </a:r>
            <a:r>
              <a:rPr lang="ru-RU" sz="1600" dirty="0" err="1">
                <a:latin typeface="+mn-lt"/>
                <a:cs typeface="+mn-cs"/>
              </a:rPr>
              <a:t>Сеспель</a:t>
            </a:r>
            <a:r>
              <a:rPr lang="ru-RU" sz="1600" dirty="0">
                <a:latin typeface="+mn-lt"/>
                <a:cs typeface="+mn-cs"/>
              </a:rPr>
              <a:t>”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0205C0-E0D8-4EF8-A256-1FD466101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" r="10338" b="86894"/>
          <a:stretch/>
        </p:blipFill>
        <p:spPr>
          <a:xfrm>
            <a:off x="-2" y="0"/>
            <a:ext cx="9144000" cy="10950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8B06E9A-F17D-408A-B13A-FFD493BA4971}"/>
              </a:ext>
            </a:extLst>
          </p:cNvPr>
          <p:cNvSpPr/>
          <p:nvPr/>
        </p:nvSpPr>
        <p:spPr>
          <a:xfrm>
            <a:off x="3078" y="15764"/>
            <a:ext cx="9144000" cy="1095003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C320BD79-5C8B-4FA9-815A-5B148E6AFB93}"/>
              </a:ext>
            </a:extLst>
          </p:cNvPr>
          <p:cNvSpPr txBox="1">
            <a:spLocks/>
          </p:cNvSpPr>
          <p:nvPr/>
        </p:nvSpPr>
        <p:spPr>
          <a:xfrm>
            <a:off x="316891" y="63062"/>
            <a:ext cx="8549052" cy="114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РАН: гонка</a:t>
            </a:r>
            <a:r>
              <a:rPr lang="en-US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аддитивных наукоемких технологий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фабрики) </a:t>
            </a:r>
          </a:p>
        </p:txBody>
      </p:sp>
    </p:spTree>
    <p:extLst>
      <p:ext uri="{BB962C8B-B14F-4D97-AF65-F5344CB8AC3E}">
        <p14:creationId xmlns:p14="http://schemas.microsoft.com/office/powerpoint/2010/main" val="2424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ример бионического дизайна - топологическая оптимизация петли Airbus A320, изготовленная с помощью метода аддитивного производст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"/>
          <a:stretch/>
        </p:blipFill>
        <p:spPr bwMode="auto">
          <a:xfrm>
            <a:off x="316892" y="1498004"/>
            <a:ext cx="4666246" cy="322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3138" y="2069489"/>
            <a:ext cx="3843972" cy="265223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sx="1000" sy="1000" algn="tl" rotWithShape="0">
              <a:srgbClr val="333333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49" name="TextBox 6"/>
          <p:cNvSpPr txBox="1">
            <a:spLocks noChangeArrowheads="1"/>
          </p:cNvSpPr>
          <p:nvPr/>
        </p:nvSpPr>
        <p:spPr bwMode="auto">
          <a:xfrm>
            <a:off x="316890" y="4937477"/>
            <a:ext cx="8622157" cy="1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9081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ts val="2100"/>
              </a:lnSpc>
            </a:pP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кадров для будущих потребителей технологии, оборудования и инженерного  программного обеспечения осуществляется на базе существующих ФГОС дополненных </a:t>
            </a:r>
            <a:r>
              <a:rPr lang="ru-RU" altLang="ru-RU" sz="1600" b="1" dirty="0">
                <a:latin typeface="+mn-lt"/>
              </a:rPr>
              <a:t>системным приобретением новых компетенций и навыков в процессе выполнения </a:t>
            </a:r>
            <a:r>
              <a:rPr lang="ru-RU" altLang="ru-RU" sz="2000" b="1" dirty="0">
                <a:solidFill>
                  <a:srgbClr val="194E80"/>
                </a:solidFill>
                <a:latin typeface="+mn-lt"/>
              </a:rPr>
              <a:t>курсовых и дипломных работ, магистерских и кандидатских диссертаций </a:t>
            </a: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организациях –исполнителях проекта.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B03C09D-56DB-464F-A0A2-FFD4F6F4E1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" r="10338" b="86894"/>
          <a:stretch/>
        </p:blipFill>
        <p:spPr>
          <a:xfrm>
            <a:off x="-2" y="0"/>
            <a:ext cx="9144000" cy="109500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1234B2D-2865-4926-8FD0-5355756F31BA}"/>
              </a:ext>
            </a:extLst>
          </p:cNvPr>
          <p:cNvSpPr/>
          <p:nvPr/>
        </p:nvSpPr>
        <p:spPr>
          <a:xfrm>
            <a:off x="3078" y="-2"/>
            <a:ext cx="9144000" cy="1095003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00948C36-BFDC-4038-96C2-E66C4257C7DB}"/>
              </a:ext>
            </a:extLst>
          </p:cNvPr>
          <p:cNvSpPr txBox="1">
            <a:spLocks/>
          </p:cNvSpPr>
          <p:nvPr/>
        </p:nvSpPr>
        <p:spPr>
          <a:xfrm>
            <a:off x="316891" y="-2"/>
            <a:ext cx="8549052" cy="114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РАН: гонка</a:t>
            </a:r>
            <a:r>
              <a:rPr lang="en-US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аддитивных наукоемких технологий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фабрики) </a:t>
            </a:r>
          </a:p>
        </p:txBody>
      </p:sp>
    </p:spTree>
    <p:extLst>
      <p:ext uri="{BB962C8B-B14F-4D97-AF65-F5344CB8AC3E}">
        <p14:creationId xmlns:p14="http://schemas.microsoft.com/office/powerpoint/2010/main" val="17175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274A90B-7342-4736-80B0-3D275C0BF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" r="10338" b="86894"/>
          <a:stretch/>
        </p:blipFill>
        <p:spPr>
          <a:xfrm>
            <a:off x="-2" y="0"/>
            <a:ext cx="9144000" cy="898949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2C92AC2-7165-4F54-9D14-87DA7753C27D}"/>
              </a:ext>
            </a:extLst>
          </p:cNvPr>
          <p:cNvSpPr/>
          <p:nvPr/>
        </p:nvSpPr>
        <p:spPr>
          <a:xfrm>
            <a:off x="-2" y="0"/>
            <a:ext cx="9144000" cy="89894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0D8E152-C114-4511-8FF2-7AF0A102039A}"/>
              </a:ext>
            </a:extLst>
          </p:cNvPr>
          <p:cNvSpPr txBox="1"/>
          <p:nvPr/>
        </p:nvSpPr>
        <p:spPr>
          <a:xfrm>
            <a:off x="484895" y="1145538"/>
            <a:ext cx="7652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Данные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– это «новая нефть»</a:t>
            </a:r>
          </a:p>
          <a:p>
            <a:pPr>
              <a:spcAft>
                <a:spcPts val="600"/>
              </a:spcAft>
            </a:pP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Задача на ближайший период: </a:t>
            </a:r>
            <a: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правильное накопление данных и разработка платформенных решений для операции с ними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72CA371-6468-48E5-BBC6-E8DD1CC54E30}"/>
              </a:ext>
            </a:extLst>
          </p:cNvPr>
          <p:cNvSpPr txBox="1"/>
          <p:nvPr/>
        </p:nvSpPr>
        <p:spPr>
          <a:xfrm>
            <a:off x="483078" y="187629"/>
            <a:ext cx="386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 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77D5E6-EF44-4393-A1E3-011720A4F441}"/>
              </a:ext>
            </a:extLst>
          </p:cNvPr>
          <p:cNvSpPr txBox="1"/>
          <p:nvPr/>
        </p:nvSpPr>
        <p:spPr>
          <a:xfrm>
            <a:off x="4364155" y="191589"/>
            <a:ext cx="386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Economy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4048B5A1-AE3F-4B8F-96BC-FA1FF73DDECF}"/>
              </a:ext>
            </a:extLst>
          </p:cNvPr>
          <p:cNvCxnSpPr/>
          <p:nvPr/>
        </p:nvCxnSpPr>
        <p:spPr>
          <a:xfrm>
            <a:off x="3687793" y="505970"/>
            <a:ext cx="59522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0BE187-C6AC-4571-B473-0DE8D0362ABE}"/>
              </a:ext>
            </a:extLst>
          </p:cNvPr>
          <p:cNvSpPr txBox="1"/>
          <p:nvPr/>
        </p:nvSpPr>
        <p:spPr>
          <a:xfrm>
            <a:off x="776920" y="3461906"/>
            <a:ext cx="7556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Вызов 1. Переход к сквозным цифровым технологиям будущего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999A31F-FAF4-4B88-8BEE-ACDA5B2BE7C2}"/>
              </a:ext>
            </a:extLst>
          </p:cNvPr>
          <p:cNvSpPr txBox="1"/>
          <p:nvPr/>
        </p:nvSpPr>
        <p:spPr>
          <a:xfrm>
            <a:off x="1040551" y="4344529"/>
            <a:ext cx="1588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Большие данные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2F0526-B9C6-44F7-9A27-D03B896D1BDA}"/>
              </a:ext>
            </a:extLst>
          </p:cNvPr>
          <p:cNvSpPr txBox="1"/>
          <p:nvPr/>
        </p:nvSpPr>
        <p:spPr>
          <a:xfrm>
            <a:off x="1040551" y="5397286"/>
            <a:ext cx="1588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Квантовые технологии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644412-860C-4C5F-8B15-555B747F3A9C}"/>
              </a:ext>
            </a:extLst>
          </p:cNvPr>
          <p:cNvSpPr txBox="1"/>
          <p:nvPr/>
        </p:nvSpPr>
        <p:spPr>
          <a:xfrm>
            <a:off x="3073995" y="4344529"/>
            <a:ext cx="1915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Нейротехнологии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искусственный интеллект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8A30E33-DF14-47DC-ACE0-23AEB5F8E8B9}"/>
              </a:ext>
            </a:extLst>
          </p:cNvPr>
          <p:cNvSpPr txBox="1"/>
          <p:nvPr/>
        </p:nvSpPr>
        <p:spPr>
          <a:xfrm>
            <a:off x="3072206" y="5399102"/>
            <a:ext cx="230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дополненной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виртуальной реальности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01CBD1-C339-4EDA-82CE-F232925C9350}"/>
              </a:ext>
            </a:extLst>
          </p:cNvPr>
          <p:cNvSpPr txBox="1"/>
          <p:nvPr/>
        </p:nvSpPr>
        <p:spPr>
          <a:xfrm>
            <a:off x="5378801" y="4344529"/>
            <a:ext cx="22126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Система распределенного реестра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75A849D-041B-4C56-98A7-2C07D8E53B3D}"/>
              </a:ext>
            </a:extLst>
          </p:cNvPr>
          <p:cNvSpPr txBox="1"/>
          <p:nvPr/>
        </p:nvSpPr>
        <p:spPr>
          <a:xfrm>
            <a:off x="5363446" y="5397286"/>
            <a:ext cx="23550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Компоненты робототехники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сенсорики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EAB4920-0F57-4B21-981F-EF083CB6E5EA}"/>
              </a:ext>
            </a:extLst>
          </p:cNvPr>
          <p:cNvSpPr txBox="1"/>
          <p:nvPr/>
        </p:nvSpPr>
        <p:spPr>
          <a:xfrm>
            <a:off x="7653236" y="4361215"/>
            <a:ext cx="153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Архитектура умных сред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0F70068-3C3B-4F65-B309-D7668FFB9760}"/>
              </a:ext>
            </a:extLst>
          </p:cNvPr>
          <p:cNvSpPr txBox="1"/>
          <p:nvPr/>
        </p:nvSpPr>
        <p:spPr>
          <a:xfrm>
            <a:off x="7621172" y="5407505"/>
            <a:ext cx="153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Облачные технологии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F7C4E4-133C-431E-81DD-E9EBC24F8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48" y="4422307"/>
            <a:ext cx="426245" cy="4308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F9B9F4-143B-44A3-BB05-DD1298B38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948" y="5442010"/>
            <a:ext cx="420084" cy="5247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B101FD-048B-42D3-9B5F-08006EA54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757" y="5458336"/>
            <a:ext cx="357670" cy="5232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0E7598-5788-4CD4-9683-FBCAB0DD59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13" y="4406188"/>
            <a:ext cx="427923" cy="4308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912F82-718C-4CF7-B0F8-5A62E2859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495" y="5434584"/>
            <a:ext cx="478843" cy="4859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501967F-177E-4634-9E26-2AD3637FC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4393" y="4413695"/>
            <a:ext cx="446779" cy="477783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16833DAD-2342-48E2-9962-B4070545C919}"/>
              </a:ext>
            </a:extLst>
          </p:cNvPr>
          <p:cNvCxnSpPr>
            <a:cxnSpLocks/>
          </p:cNvCxnSpPr>
          <p:nvPr/>
        </p:nvCxnSpPr>
        <p:spPr>
          <a:xfrm>
            <a:off x="483078" y="5200344"/>
            <a:ext cx="83417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85A06BEF-F98F-4631-BC58-539B075C1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895" y="4389746"/>
            <a:ext cx="432198" cy="4369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C9CE841E-5086-49EF-902B-8D0749E5C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145" y="5458336"/>
            <a:ext cx="439948" cy="41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3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ED548766-588F-47C9-AC7D-AC19C44591C0}"/>
              </a:ext>
            </a:extLst>
          </p:cNvPr>
          <p:cNvSpPr/>
          <p:nvPr/>
        </p:nvSpPr>
        <p:spPr>
          <a:xfrm>
            <a:off x="3884798" y="799417"/>
            <a:ext cx="7075170" cy="602803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38504F3-FB8D-4877-A73C-7C60F7DBDAA9}"/>
              </a:ext>
            </a:extLst>
          </p:cNvPr>
          <p:cNvSpPr/>
          <p:nvPr/>
        </p:nvSpPr>
        <p:spPr>
          <a:xfrm>
            <a:off x="513274" y="2771495"/>
            <a:ext cx="3894826" cy="3894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Изменить содержание подготовки IT-специалистов</a:t>
            </a:r>
          </a:p>
          <a:p>
            <a:pPr marL="285750" indent="-285750">
              <a:lnSpc>
                <a:spcPct val="107000"/>
              </a:lnSpc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Обеспечить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междисциплинарность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образования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(например, в медицине – биоинформатика, анализ больших данных в медицине,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нейроэкономика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нейромаркетинг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– путем дополнительного образования специалистов даем прирост)</a:t>
            </a:r>
          </a:p>
          <a:p>
            <a:pPr marL="285750" indent="-285750">
              <a:lnSpc>
                <a:spcPct val="107000"/>
              </a:lnSpc>
              <a:spcAft>
                <a:spcPts val="180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Разработка цифровых инструментов управления самим образованием для того, чтобы система образования стала гибкой и имела механизмы быстрого реагирования на вызовы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A16EB5-C16E-4F3D-B3D9-F1FE8D5DDEC8}"/>
              </a:ext>
            </a:extLst>
          </p:cNvPr>
          <p:cNvSpPr txBox="1"/>
          <p:nvPr/>
        </p:nvSpPr>
        <p:spPr>
          <a:xfrm>
            <a:off x="5214669" y="3533469"/>
            <a:ext cx="2311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базовые компетенции всем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специалистам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465E4D4-8405-47FE-8512-DEC700357F83}"/>
              </a:ext>
            </a:extLst>
          </p:cNvPr>
          <p:cNvSpPr txBox="1"/>
          <p:nvPr/>
        </p:nvSpPr>
        <p:spPr>
          <a:xfrm>
            <a:off x="5214668" y="4118244"/>
            <a:ext cx="2947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образование для профильных специалистов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0847CBB-84B0-4CE1-AB99-AC48DC9F01F7}"/>
              </a:ext>
            </a:extLst>
          </p:cNvPr>
          <p:cNvSpPr/>
          <p:nvPr/>
        </p:nvSpPr>
        <p:spPr>
          <a:xfrm>
            <a:off x="5214669" y="2783955"/>
            <a:ext cx="3601527" cy="601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ориентировано на работодателя </a:t>
            </a:r>
            <a:b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их приоритеты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C4E2591-5753-4B4E-BC4E-21E57827AF94}"/>
              </a:ext>
            </a:extLst>
          </p:cNvPr>
          <p:cNvSpPr/>
          <p:nvPr/>
        </p:nvSpPr>
        <p:spPr>
          <a:xfrm>
            <a:off x="5214669" y="5337721"/>
            <a:ext cx="3601527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гибкая система образования </a:t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механизмами быстрого реагирования на вызовы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57DBE6F-736C-401B-AC13-9C3AF1CA23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203" r="10338" b="89095"/>
          <a:stretch/>
        </p:blipFill>
        <p:spPr>
          <a:xfrm>
            <a:off x="0" y="-196054"/>
            <a:ext cx="9144000" cy="1095003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6E6AABD-D8F5-4552-8864-3664D570D728}"/>
              </a:ext>
            </a:extLst>
          </p:cNvPr>
          <p:cNvSpPr/>
          <p:nvPr/>
        </p:nvSpPr>
        <p:spPr>
          <a:xfrm>
            <a:off x="0" y="-12182"/>
            <a:ext cx="9144000" cy="911132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96F8885E-BFCC-49FE-953A-5A6DD7F727B7}"/>
              </a:ext>
            </a:extLst>
          </p:cNvPr>
          <p:cNvSpPr txBox="1">
            <a:spLocks/>
          </p:cNvSpPr>
          <p:nvPr/>
        </p:nvSpPr>
        <p:spPr>
          <a:xfrm>
            <a:off x="513274" y="262987"/>
            <a:ext cx="7886700" cy="5232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</a:t>
            </a:r>
            <a:r>
              <a:rPr lang="ru-RU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высшего образования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CF683D2E-C217-482E-B9F6-BE8778235D75}"/>
              </a:ext>
            </a:extLst>
          </p:cNvPr>
          <p:cNvCxnSpPr/>
          <p:nvPr/>
        </p:nvCxnSpPr>
        <p:spPr>
          <a:xfrm>
            <a:off x="4408100" y="2952906"/>
            <a:ext cx="6223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96D4E8A2-D560-4AB4-9FC9-49926DB3B644}"/>
              </a:ext>
            </a:extLst>
          </p:cNvPr>
          <p:cNvCxnSpPr/>
          <p:nvPr/>
        </p:nvCxnSpPr>
        <p:spPr>
          <a:xfrm>
            <a:off x="4423340" y="3662027"/>
            <a:ext cx="6223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CE8D3083-2553-425A-933A-7F43E4ACAAD6}"/>
              </a:ext>
            </a:extLst>
          </p:cNvPr>
          <p:cNvCxnSpPr/>
          <p:nvPr/>
        </p:nvCxnSpPr>
        <p:spPr>
          <a:xfrm>
            <a:off x="4423339" y="5480458"/>
            <a:ext cx="6223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BD3CAF31-41FA-4A84-A50F-6327F7A3B9DE}"/>
              </a:ext>
            </a:extLst>
          </p:cNvPr>
          <p:cNvCxnSpPr/>
          <p:nvPr/>
        </p:nvCxnSpPr>
        <p:spPr>
          <a:xfrm>
            <a:off x="4423339" y="4283057"/>
            <a:ext cx="6223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https://fund.itmo.family/webpack/production/assets/images/1.ca2b8de04192c832130e9ffa3a6ddc74.jpg">
            <a:extLst>
              <a:ext uri="{FF2B5EF4-FFF2-40B4-BE49-F238E27FC236}">
                <a16:creationId xmlns:a16="http://schemas.microsoft.com/office/drawing/2014/main" xmlns="" id="{C73B17F6-99D8-4549-A209-31929E5E7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2" t="17195" r="1052" b="49564"/>
          <a:stretch/>
        </p:blipFill>
        <p:spPr bwMode="auto">
          <a:xfrm>
            <a:off x="525780" y="918211"/>
            <a:ext cx="7874194" cy="174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12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51826CE-4D06-453F-9769-11F48E300619}"/>
              </a:ext>
            </a:extLst>
          </p:cNvPr>
          <p:cNvSpPr/>
          <p:nvPr/>
        </p:nvSpPr>
        <p:spPr>
          <a:xfrm>
            <a:off x="7293869" y="5213980"/>
            <a:ext cx="1774198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Адаптация людей старшего поколения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E70CB5E-54FA-40CB-811F-A2CA27F461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1352F8C-9604-4FDD-9260-81AA67A6BE22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64E410F-2333-41F3-9111-BD7BF06801F3}"/>
              </a:ext>
            </a:extLst>
          </p:cNvPr>
          <p:cNvSpPr txBox="1"/>
          <p:nvPr/>
        </p:nvSpPr>
        <p:spPr>
          <a:xfrm>
            <a:off x="483078" y="187629"/>
            <a:ext cx="803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непрерывному профессиональному образованию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EEDA562-F631-465F-AF52-D6DB13806B33}"/>
              </a:ext>
            </a:extLst>
          </p:cNvPr>
          <p:cNvSpPr/>
          <p:nvPr/>
        </p:nvSpPr>
        <p:spPr>
          <a:xfrm>
            <a:off x="431900" y="5213980"/>
            <a:ext cx="234611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первых профессиональных навыков у школьников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6D4F809-E1AA-46D3-B637-B73E6F47C6EC}"/>
              </a:ext>
            </a:extLst>
          </p:cNvPr>
          <p:cNvSpPr/>
          <p:nvPr/>
        </p:nvSpPr>
        <p:spPr>
          <a:xfrm>
            <a:off x="2854415" y="5232911"/>
            <a:ext cx="2125349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Непрерывное профессиональное образование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2801D45-8688-4CA3-9190-2F733F99DEEE}"/>
              </a:ext>
            </a:extLst>
          </p:cNvPr>
          <p:cNvSpPr/>
          <p:nvPr/>
        </p:nvSpPr>
        <p:spPr>
          <a:xfrm>
            <a:off x="5056163" y="5213980"/>
            <a:ext cx="2161307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Переподготовка кадров под новые секторы экономики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4E2FB0A-888B-4E7F-AF9E-E5C4CD397DB3}"/>
              </a:ext>
            </a:extLst>
          </p:cNvPr>
          <p:cNvSpPr txBox="1"/>
          <p:nvPr/>
        </p:nvSpPr>
        <p:spPr>
          <a:xfrm>
            <a:off x="452671" y="4401595"/>
            <a:ext cx="7906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для всех на протяжении всей жизни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547DFD49-DA12-4238-B7BB-E0E3F974E54C}"/>
              </a:ext>
            </a:extLst>
          </p:cNvPr>
          <p:cNvSpPr txBox="1">
            <a:spLocks/>
          </p:cNvSpPr>
          <p:nvPr/>
        </p:nvSpPr>
        <p:spPr>
          <a:xfrm>
            <a:off x="483078" y="1726541"/>
            <a:ext cx="7845643" cy="2400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defTabSz="914126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59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/>
            </a:lvl2pPr>
            <a:lvl3pPr marL="1142657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3pPr>
            <a:lvl4pPr marL="1599720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6783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3846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6pPr>
            <a:lvl7pPr marL="2970908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7pPr>
            <a:lvl8pPr marL="3427971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8pPr>
            <a:lvl9pPr marL="388503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9pPr>
          </a:lstStyle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000" dirty="0"/>
              <a:t>Персонализированная образовательная </a:t>
            </a:r>
            <a:r>
              <a:rPr lang="ru-RU" sz="2000" dirty="0" smtClean="0"/>
              <a:t>траектория</a:t>
            </a:r>
            <a:endParaRPr lang="ru-RU" sz="2000" dirty="0" smtClean="0"/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000" dirty="0" smtClean="0"/>
              <a:t>Сборка </a:t>
            </a:r>
            <a:r>
              <a:rPr lang="ru-RU" sz="2000" dirty="0"/>
              <a:t>образовательных программ под заказчика </a:t>
            </a:r>
            <a:br>
              <a:rPr lang="ru-RU" sz="2000" dirty="0"/>
            </a:br>
            <a:r>
              <a:rPr lang="ru-RU" sz="2000" dirty="0"/>
              <a:t>(сетевые форматы)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000" dirty="0"/>
              <a:t>Проектный подход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000" dirty="0"/>
              <a:t>Междисциплинарный характер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ru-RU" sz="2000" dirty="0"/>
              <a:t>Вариативность продолжительности подготовки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1BE14D2A-3EED-48DD-BFFB-C28662EADACA}"/>
              </a:ext>
            </a:extLst>
          </p:cNvPr>
          <p:cNvCxnSpPr>
            <a:cxnSpLocks/>
          </p:cNvCxnSpPr>
          <p:nvPr/>
        </p:nvCxnSpPr>
        <p:spPr>
          <a:xfrm flipH="1">
            <a:off x="0" y="5047521"/>
            <a:ext cx="91440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18D05CD2-02D2-4200-9A63-2234F80B76C5}"/>
              </a:ext>
            </a:extLst>
          </p:cNvPr>
          <p:cNvSpPr/>
          <p:nvPr/>
        </p:nvSpPr>
        <p:spPr>
          <a:xfrm rot="5400000">
            <a:off x="7388005" y="4972717"/>
            <a:ext cx="165400" cy="165400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127000" dist="25400" dir="3480000" sx="41000" sy="4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B2D515E7-35B4-4CBC-92AA-874D0A4B6545}"/>
              </a:ext>
            </a:extLst>
          </p:cNvPr>
          <p:cNvSpPr/>
          <p:nvPr/>
        </p:nvSpPr>
        <p:spPr>
          <a:xfrm rot="5400000">
            <a:off x="5091218" y="4977456"/>
            <a:ext cx="160554" cy="160554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127000" dist="25400" dir="3480000" sx="41000" sy="4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08D7FBCC-7075-43A0-9F87-466B0D1BE213}"/>
              </a:ext>
            </a:extLst>
          </p:cNvPr>
          <p:cNvSpPr/>
          <p:nvPr/>
        </p:nvSpPr>
        <p:spPr>
          <a:xfrm rot="5400000">
            <a:off x="2930871" y="4977455"/>
            <a:ext cx="160554" cy="160554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127000" dist="25400" dir="3480000" sx="41000" sy="4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3BC92F9D-7BF6-4740-93AC-633B8B16F147}"/>
              </a:ext>
            </a:extLst>
          </p:cNvPr>
          <p:cNvSpPr/>
          <p:nvPr/>
        </p:nvSpPr>
        <p:spPr>
          <a:xfrm rot="5400000">
            <a:off x="509119" y="4977455"/>
            <a:ext cx="160554" cy="160554"/>
          </a:xfrm>
          <a:prstGeom prst="ellipse">
            <a:avLst/>
          </a:prstGeom>
          <a:ln>
            <a:solidFill>
              <a:schemeClr val="bg1"/>
            </a:solidFill>
          </a:ln>
          <a:effectLst>
            <a:outerShdw blurRad="127000" dist="25400" dir="3480000" sx="41000" sy="41000" algn="ctr" rotWithShape="0">
              <a:srgbClr val="000000">
                <a:alpha val="9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632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474" y="4070170"/>
            <a:ext cx="4058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Концепция создания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Томской области инновационного территориального центра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«ИНО Томск»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0216" y="407017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Стратегия научно-технологического развития Российской Федерации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05A41DB-4A48-4192-80CA-BB0F84D53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-505" r="9401" b="505"/>
          <a:stretch/>
        </p:blipFill>
        <p:spPr>
          <a:xfrm>
            <a:off x="377656" y="1478279"/>
            <a:ext cx="4058717" cy="24171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8DFC108-208A-4F0C-B212-575DFBC9F0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2486"/>
          <a:stretch/>
        </p:blipFill>
        <p:spPr>
          <a:xfrm>
            <a:off x="4877762" y="1478279"/>
            <a:ext cx="4058717" cy="24171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0409D0-3DA2-4552-86FF-6BA383228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2" r="10338" b="86894"/>
          <a:stretch/>
        </p:blipFill>
        <p:spPr>
          <a:xfrm>
            <a:off x="-2" y="0"/>
            <a:ext cx="9144000" cy="109500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B844551-9FFB-4C00-9891-9A304F8A9EB5}"/>
              </a:ext>
            </a:extLst>
          </p:cNvPr>
          <p:cNvSpPr/>
          <p:nvPr/>
        </p:nvSpPr>
        <p:spPr>
          <a:xfrm>
            <a:off x="3078" y="-2"/>
            <a:ext cx="9144000" cy="1095003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Вызовы цифровой экономики: кадры </a:t>
            </a:r>
            <a:b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образование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2408AB-0B2E-4D28-8294-CF9A755C5AFF}"/>
              </a:ext>
            </a:extLst>
          </p:cNvPr>
          <p:cNvSpPr txBox="1">
            <a:spLocks/>
          </p:cNvSpPr>
          <p:nvPr/>
        </p:nvSpPr>
        <p:spPr>
          <a:xfrm>
            <a:off x="297474" y="-26277"/>
            <a:ext cx="8549052" cy="114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7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DE3C62-AD8A-4575-BBF8-1F29835593D1}"/>
              </a:ext>
            </a:extLst>
          </p:cNvPr>
          <p:cNvSpPr txBox="1"/>
          <p:nvPr/>
        </p:nvSpPr>
        <p:spPr>
          <a:xfrm>
            <a:off x="426131" y="2236335"/>
            <a:ext cx="343618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cap="all" spc="1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приватизация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ED3C39-A0D0-4DB5-838E-087BBB8C4C36}"/>
              </a:ext>
            </a:extLst>
          </p:cNvPr>
          <p:cNvSpPr txBox="1"/>
          <p:nvPr/>
        </p:nvSpPr>
        <p:spPr>
          <a:xfrm>
            <a:off x="5047875" y="5249730"/>
            <a:ext cx="330249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cap="all" spc="1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скачок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AD44596-419A-4EB6-A276-A1CD5E129410}"/>
              </a:ext>
            </a:extLst>
          </p:cNvPr>
          <p:cNvSpPr txBox="1"/>
          <p:nvPr/>
        </p:nvSpPr>
        <p:spPr>
          <a:xfrm>
            <a:off x="426131" y="3736908"/>
            <a:ext cx="4376480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cap="all" spc="13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Самоцифровизация</a:t>
            </a:r>
            <a:r>
              <a:rPr lang="ru-RU" sz="1400" b="1" cap="all" spc="1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D90C62-F4B9-43EA-A6B6-D5CA506CDA25}"/>
              </a:ext>
            </a:extLst>
          </p:cNvPr>
          <p:cNvSpPr txBox="1"/>
          <p:nvPr/>
        </p:nvSpPr>
        <p:spPr>
          <a:xfrm>
            <a:off x="426131" y="5249730"/>
            <a:ext cx="4267215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400" b="1" cap="all" spc="13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Цифровое </a:t>
            </a:r>
            <a:r>
              <a:rPr lang="ru-RU" sz="1400" b="1" cap="all" spc="13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реинвестирование</a:t>
            </a:r>
            <a:endParaRPr lang="ru-RU" sz="1400" b="1" cap="all" spc="13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D67548-2C5B-4DFC-80C9-107C1EB79EE1}"/>
              </a:ext>
            </a:extLst>
          </p:cNvPr>
          <p:cNvSpPr txBox="1"/>
          <p:nvPr/>
        </p:nvSpPr>
        <p:spPr>
          <a:xfrm>
            <a:off x="426131" y="2533852"/>
            <a:ext cx="3798475" cy="99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Разрушение зон неэффективности текущей экономической системы с целью высвобождения ресурсов и повышения конкурентоспособности отрасли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8A95C-3831-40B4-BF8B-7A39E9F3C70A}"/>
              </a:ext>
            </a:extLst>
          </p:cNvPr>
          <p:cNvSpPr txBox="1"/>
          <p:nvPr/>
        </p:nvSpPr>
        <p:spPr>
          <a:xfrm>
            <a:off x="5047875" y="5547201"/>
            <a:ext cx="3708119" cy="762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условий для роста новых бизнесов и скачкообразного развития передовых технологий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9A50E2-70C1-4437-91D8-594BF7C294E7}"/>
              </a:ext>
            </a:extLst>
          </p:cNvPr>
          <p:cNvSpPr txBox="1"/>
          <p:nvPr/>
        </p:nvSpPr>
        <p:spPr>
          <a:xfrm>
            <a:off x="426131" y="4061368"/>
            <a:ext cx="3591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Повышение эффективности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прозрачности всех процессов взаимодействия с государством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упрощение ведения бизнеса в стране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3C7468C-6E9E-4103-A719-4C658F67EEE0}"/>
              </a:ext>
            </a:extLst>
          </p:cNvPr>
          <p:cNvSpPr txBox="1"/>
          <p:nvPr/>
        </p:nvSpPr>
        <p:spPr>
          <a:xfrm>
            <a:off x="443398" y="5574190"/>
            <a:ext cx="4270090" cy="762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Создание значительной добавленной стоимости, сокращение транзакционных издержек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существенные межотраслевые эффекты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3B61D73-2436-4826-A547-D0B6FC2141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0647CB95-2D88-4EA5-8496-A72DDBF542AF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B4EB524-6D18-4198-AC9F-70AC19C3F80B}"/>
              </a:ext>
            </a:extLst>
          </p:cNvPr>
          <p:cNvSpPr txBox="1"/>
          <p:nvPr/>
        </p:nvSpPr>
        <p:spPr>
          <a:xfrm>
            <a:off x="426131" y="187629"/>
            <a:ext cx="8032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приоритета для прорыва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цифровой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экономике (ЦЭ)*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9A50E2-70C1-4437-91D8-594BF7C294E7}"/>
              </a:ext>
            </a:extLst>
          </p:cNvPr>
          <p:cNvSpPr txBox="1"/>
          <p:nvPr/>
        </p:nvSpPr>
        <p:spPr>
          <a:xfrm>
            <a:off x="443398" y="6336386"/>
            <a:ext cx="6812870" cy="29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1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1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Boston Consulting Group </a:t>
            </a:r>
            <a:r>
              <a:rPr lang="ru-RU" sz="11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«Россия онлайн», октябрь 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C0BE187-C6AC-4571-B473-0DE8D0362ABE}"/>
              </a:ext>
            </a:extLst>
          </p:cNvPr>
          <p:cNvSpPr txBox="1"/>
          <p:nvPr/>
        </p:nvSpPr>
        <p:spPr>
          <a:xfrm>
            <a:off x="793630" y="1561374"/>
            <a:ext cx="7556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Вызов 2. Реализация приоритетов</a:t>
            </a:r>
          </a:p>
        </p:txBody>
      </p:sp>
      <p:pic>
        <p:nvPicPr>
          <p:cNvPr id="1032" name="Picture 8" descr="https://www.fcoservices.gov.uk/wp-content/uploads/ThinkstockPhotos-654100072b.jpg">
            <a:extLst>
              <a:ext uri="{FF2B5EF4-FFF2-40B4-BE49-F238E27FC236}">
                <a16:creationId xmlns:a16="http://schemas.microsoft.com/office/drawing/2014/main" xmlns="" id="{B19C698C-E5EB-4EDA-A493-D9B1B976E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r="16889" b="2311"/>
          <a:stretch/>
        </p:blipFill>
        <p:spPr bwMode="auto">
          <a:xfrm>
            <a:off x="5126414" y="2260987"/>
            <a:ext cx="4017584" cy="275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2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BC2B67-F27F-4BBD-8939-588282BD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4A4BCF1-4604-4515-AB5F-39ECC5A20B60}"/>
              </a:ext>
            </a:extLst>
          </p:cNvPr>
          <p:cNvSpPr/>
          <p:nvPr/>
        </p:nvSpPr>
        <p:spPr>
          <a:xfrm>
            <a:off x="0" y="-1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7767A1-A0C7-4A93-8AF3-02B3FD8557EA}"/>
              </a:ext>
            </a:extLst>
          </p:cNvPr>
          <p:cNvSpPr txBox="1"/>
          <p:nvPr/>
        </p:nvSpPr>
        <p:spPr>
          <a:xfrm>
            <a:off x="483078" y="220234"/>
            <a:ext cx="866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приватизация: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решения цифровых задач частными игроками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6B05EA1-4E36-48CF-84C5-298951E9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8" y="3535865"/>
            <a:ext cx="304462" cy="30777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99A19E6-B89A-4A68-8B07-8BE9F3FB1C1A}"/>
              </a:ext>
            </a:extLst>
          </p:cNvPr>
          <p:cNvSpPr/>
          <p:nvPr/>
        </p:nvSpPr>
        <p:spPr>
          <a:xfrm>
            <a:off x="798131" y="3582601"/>
            <a:ext cx="1858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ОПЫТ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50DEFC7-F723-4A17-B797-FFC992AE2F61}"/>
              </a:ext>
            </a:extLst>
          </p:cNvPr>
          <p:cNvSpPr/>
          <p:nvPr/>
        </p:nvSpPr>
        <p:spPr>
          <a:xfrm>
            <a:off x="379561" y="3946195"/>
            <a:ext cx="400265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определила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огромный потенциал развития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информационных технологий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МЕДИЦИНЕ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1800"/>
              </a:lnSpc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Медицинские учреждения имеют единую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базу данных и хранят медицинские карты пациентов в электронном виде,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что позволяет обслуживать пациента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любой точке страны, имея полную информацию о его здоровье.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E615681-2B59-4F97-9B7F-FE1BCA4F4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302" y="3535865"/>
            <a:ext cx="305426" cy="30777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E57C02B-CFAB-48A6-B071-54DA4C4C9B0F}"/>
              </a:ext>
            </a:extLst>
          </p:cNvPr>
          <p:cNvSpPr/>
          <p:nvPr/>
        </p:nvSpPr>
        <p:spPr>
          <a:xfrm>
            <a:off x="5189320" y="3582601"/>
            <a:ext cx="1030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388E056-5BF9-4DA4-80D4-AC494AF7BD75}"/>
              </a:ext>
            </a:extLst>
          </p:cNvPr>
          <p:cNvSpPr/>
          <p:nvPr/>
        </p:nvSpPr>
        <p:spPr>
          <a:xfrm>
            <a:off x="4761782" y="3946195"/>
            <a:ext cx="4044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Значительный потенциал создания стоимости за счет цифровой приватизации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15EA802-F362-4E49-BB9F-ED61ACFB79C5}"/>
              </a:ext>
            </a:extLst>
          </p:cNvPr>
          <p:cNvSpPr/>
          <p:nvPr/>
        </p:nvSpPr>
        <p:spPr>
          <a:xfrm>
            <a:off x="4761782" y="4498158"/>
            <a:ext cx="4244134" cy="2152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Например, цифровизация позволит кардинально снизить существующие области неэффективности в следующих отраслях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1800"/>
              </a:lnSpc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транспортно-логистическая отрасль,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ЖКХ, 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коммунальная инфраструктура,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здравоохранение,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образование….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www.robotics.org/userAssets/riaUploads/image/Nov15_1-da_Vinci_action_023874.png">
            <a:extLst>
              <a:ext uri="{FF2B5EF4-FFF2-40B4-BE49-F238E27FC236}">
                <a16:creationId xmlns:a16="http://schemas.microsoft.com/office/drawing/2014/main" xmlns="" id="{AF5B866B-ED4D-45C9-B22B-86E63369D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15868" r="872" b="25039"/>
          <a:stretch/>
        </p:blipFill>
        <p:spPr bwMode="auto">
          <a:xfrm>
            <a:off x="503960" y="1617713"/>
            <a:ext cx="3810000" cy="18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ÑÐ¾ÑÑÐ¸Ñ VR Ð¾Ð±ÑÐ°Ð·Ð¾Ð²Ð°Ð½Ð¸Ðµ">
            <a:extLst>
              <a:ext uri="{FF2B5EF4-FFF2-40B4-BE49-F238E27FC236}">
                <a16:creationId xmlns:a16="http://schemas.microsoft.com/office/drawing/2014/main" xmlns="" id="{02AB462A-A253-43E6-9857-DC7BDD577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6"/>
          <a:stretch/>
        </p:blipFill>
        <p:spPr bwMode="auto">
          <a:xfrm>
            <a:off x="4813538" y="1617713"/>
            <a:ext cx="3810000" cy="18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BC2B67-F27F-4BBD-8939-588282BD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4A4BCF1-4604-4515-AB5F-39ECC5A20B60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17767A1-A0C7-4A93-8AF3-02B3FD8557EA}"/>
              </a:ext>
            </a:extLst>
          </p:cNvPr>
          <p:cNvSpPr txBox="1"/>
          <p:nvPr/>
        </p:nvSpPr>
        <p:spPr>
          <a:xfrm>
            <a:off x="252248" y="220234"/>
            <a:ext cx="89863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скачок: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за счет приоритетного развития конкретных технологий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6B05EA1-4E36-48CF-84C5-298951E9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32" y="1656813"/>
            <a:ext cx="342759" cy="34649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99A19E6-B89A-4A68-8B07-8BE9F3FB1C1A}"/>
              </a:ext>
            </a:extLst>
          </p:cNvPr>
          <p:cNvSpPr/>
          <p:nvPr/>
        </p:nvSpPr>
        <p:spPr>
          <a:xfrm>
            <a:off x="940268" y="1710673"/>
            <a:ext cx="18583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ОПЫТ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50DEFC7-F723-4A17-B797-FFC992AE2F61}"/>
              </a:ext>
            </a:extLst>
          </p:cNvPr>
          <p:cNvSpPr/>
          <p:nvPr/>
        </p:nvSpPr>
        <p:spPr>
          <a:xfrm>
            <a:off x="483078" y="2083214"/>
            <a:ext cx="408892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анонсировал приоритетное развитие технологий Интернета вещей </a:t>
            </a:r>
            <a:b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>
              <a:lnSpc>
                <a:spcPts val="1800"/>
              </a:lnSpc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этого обеспечено: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налоговое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регулирование;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финансирование;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единые стандарты;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пилотных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проектов;</a:t>
            </a:r>
          </a:p>
          <a:p>
            <a:pPr marL="285750" indent="-285750">
              <a:lnSpc>
                <a:spcPts val="1800"/>
              </a:lnSpc>
              <a:buFont typeface="Arial" panose="020B0604020202020204" pitchFamily="34" charset="0"/>
              <a:buChar char="–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фонда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поддержки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НИОКР.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E615681-2B59-4F97-9B7F-FE1BCA4F4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32" y="4780159"/>
            <a:ext cx="317243" cy="31968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E57C02B-CFAB-48A6-B071-54DA4C4C9B0F}"/>
              </a:ext>
            </a:extLst>
          </p:cNvPr>
          <p:cNvSpPr/>
          <p:nvPr/>
        </p:nvSpPr>
        <p:spPr>
          <a:xfrm>
            <a:off x="940268" y="4888178"/>
            <a:ext cx="1030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388E056-5BF9-4DA4-80D4-AC494AF7BD75}"/>
              </a:ext>
            </a:extLst>
          </p:cNvPr>
          <p:cNvSpPr/>
          <p:nvPr/>
        </p:nvSpPr>
        <p:spPr>
          <a:xfrm>
            <a:off x="476143" y="5385147"/>
            <a:ext cx="4044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конкурентоспособных российских проектов в ИТ-отрасли являются «Лаборатория Каперского»,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Parallels, Acronis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BD2FB09-2DC7-4D72-8107-F8337EFB1B2E}"/>
              </a:ext>
            </a:extLst>
          </p:cNvPr>
          <p:cNvSpPr/>
          <p:nvPr/>
        </p:nvSpPr>
        <p:spPr>
          <a:xfrm>
            <a:off x="5218782" y="5085253"/>
            <a:ext cx="2180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cap="all" spc="9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область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08CFDC2-661B-4C7D-A123-0138DF900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509" y="5070110"/>
            <a:ext cx="364759" cy="28082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50DEFC7-F723-4A17-B797-FFC992AE2F61}"/>
              </a:ext>
            </a:extLst>
          </p:cNvPr>
          <p:cNvSpPr/>
          <p:nvPr/>
        </p:nvSpPr>
        <p:spPr>
          <a:xfrm>
            <a:off x="4753304" y="5465677"/>
            <a:ext cx="439069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анализ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данных: социальные сети, медицина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(ТГУ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ru-RU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Распределенный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реестр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(ТГУ)</a:t>
            </a:r>
          </a:p>
        </p:txBody>
      </p:sp>
      <p:pic>
        <p:nvPicPr>
          <p:cNvPr id="3074" name="Picture 2" descr="http://www.tsu.ru/upload/medialibrary/b06/577a0159_.jpg">
            <a:extLst>
              <a:ext uri="{FF2B5EF4-FFF2-40B4-BE49-F238E27FC236}">
                <a16:creationId xmlns:a16="http://schemas.microsoft.com/office/drawing/2014/main" xmlns="" id="{6B71EA0C-6AA6-4BF8-93E2-C3423822E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" t="8831" r="20522" b="8907"/>
          <a:stretch/>
        </p:blipFill>
        <p:spPr bwMode="auto">
          <a:xfrm>
            <a:off x="4813538" y="1710673"/>
            <a:ext cx="4330460" cy="31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62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5676181" y="2387385"/>
            <a:ext cx="3132668" cy="86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3BF84B-685C-4339-BCF0-0526B1DD0C3D}"/>
              </a:ext>
            </a:extLst>
          </p:cNvPr>
          <p:cNvSpPr txBox="1"/>
          <p:nvPr/>
        </p:nvSpPr>
        <p:spPr>
          <a:xfrm>
            <a:off x="395534" y="1511778"/>
            <a:ext cx="7972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Облегчение коммуникации между государством, рядовыми гражданами и бизнесом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F6CB67-D36A-4D3E-A151-ED6A4D0824F7}"/>
              </a:ext>
            </a:extLst>
          </p:cNvPr>
          <p:cNvSpPr txBox="1"/>
          <p:nvPr/>
        </p:nvSpPr>
        <p:spPr>
          <a:xfrm>
            <a:off x="291663" y="5202491"/>
            <a:ext cx="402020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заявок, поступивших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 жителей Томской области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Единого портала государственных и муниципальных услуг (функций),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тыс. ед.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CFA9B31-F364-461D-B7B8-17C3F3E00438}"/>
              </a:ext>
            </a:extLst>
          </p:cNvPr>
          <p:cNvSpPr txBox="1"/>
          <p:nvPr/>
        </p:nvSpPr>
        <p:spPr>
          <a:xfrm>
            <a:off x="4892452" y="5202491"/>
            <a:ext cx="4078127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запросов в электронном виде через региональную систему межведомственного электронного взаимодействия,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тыс. ед.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233D973-7B48-4C4C-BC66-238A4C355A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442399C-BD19-4C2F-A795-69570BB502A0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73A9C06-B413-40FF-B743-A3E507092916}"/>
              </a:ext>
            </a:extLst>
          </p:cNvPr>
          <p:cNvSpPr txBox="1"/>
          <p:nvPr/>
        </p:nvSpPr>
        <p:spPr>
          <a:xfrm>
            <a:off x="395534" y="212499"/>
            <a:ext cx="866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Самоцифровизация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государства: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пользователей цифровых государственных услуг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xmlns="" id="{94B86B28-C378-4A00-8753-04966A4939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457729"/>
              </p:ext>
            </p:extLst>
          </p:nvPr>
        </p:nvGraphicFramePr>
        <p:xfrm>
          <a:off x="395534" y="2480218"/>
          <a:ext cx="417646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F0C32927-46B6-456D-A772-FFCE15A2A4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1639216"/>
              </p:ext>
            </p:extLst>
          </p:nvPr>
        </p:nvGraphicFramePr>
        <p:xfrm>
          <a:off x="4815582" y="2466187"/>
          <a:ext cx="381642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22611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DEEF60-1183-4C88-944F-69615FB99154}"/>
              </a:ext>
            </a:extLst>
          </p:cNvPr>
          <p:cNvSpPr txBox="1"/>
          <p:nvPr/>
        </p:nvSpPr>
        <p:spPr>
          <a:xfrm>
            <a:off x="199290" y="1509509"/>
            <a:ext cx="8345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платформенных решений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 </a:t>
            </a:r>
            <a:endParaRPr lang="ru-RU" sz="20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большими </a:t>
            </a:r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данными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3F74E2-4EE9-4EF8-BBA4-9625F126CA26}"/>
              </a:ext>
            </a:extLst>
          </p:cNvPr>
          <p:cNvSpPr txBox="1"/>
          <p:nvPr/>
        </p:nvSpPr>
        <p:spPr>
          <a:xfrm>
            <a:off x="483078" y="2279835"/>
            <a:ext cx="866092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от 09.04.2010 г. № 220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«О мерах по привлечению ведущих ученых в российские образовательные организации высшего образования, научные учреждения, подведомственные Федеральному агентству научных организаций, и государственные научные центры Российской Федерации в рамках подпрограммы Российской Федерации «Развитие науки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технологий» на 2013–2020 годы»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3EFAD4-154B-41B3-9F15-0D79BFF343CE}"/>
              </a:ext>
            </a:extLst>
          </p:cNvPr>
          <p:cNvSpPr txBox="1"/>
          <p:nvPr/>
        </p:nvSpPr>
        <p:spPr>
          <a:xfrm>
            <a:off x="483078" y="5850467"/>
            <a:ext cx="3049981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b="1" cap="all" spc="90" dirty="0">
                <a:latin typeface="Arial" panose="020B0604020202020204" pitchFamily="34" charset="0"/>
                <a:cs typeface="Arial" panose="020B0604020202020204" pitchFamily="34" charset="0"/>
              </a:rPr>
              <a:t>Большие данные </a:t>
            </a:r>
            <a:br>
              <a:rPr lang="ru-RU" sz="1200" b="1" cap="all" spc="9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cap="all" spc="9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en-US" sz="1200" b="1" cap="all" spc="90" dirty="0">
                <a:latin typeface="Arial" panose="020B0604020202020204" pitchFamily="34" charset="0"/>
                <a:cs typeface="Arial" panose="020B0604020202020204" pitchFamily="34" charset="0"/>
              </a:rPr>
              <a:t>CERN </a:t>
            </a:r>
            <a:r>
              <a:rPr lang="ru-RU" sz="1200" b="1" cap="all" spc="90" dirty="0">
                <a:latin typeface="Arial" panose="020B0604020202020204" pitchFamily="34" charset="0"/>
                <a:cs typeface="Arial" panose="020B0604020202020204" pitchFamily="34" charset="0"/>
              </a:rPr>
              <a:t>(ТГУ)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728C6F-3A83-497B-8117-695E802D8CA8}"/>
              </a:ext>
            </a:extLst>
          </p:cNvPr>
          <p:cNvSpPr txBox="1"/>
          <p:nvPr/>
        </p:nvSpPr>
        <p:spPr>
          <a:xfrm>
            <a:off x="4730612" y="5866689"/>
            <a:ext cx="320147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200" b="1" cap="all" spc="9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Образовательный </a:t>
            </a:r>
            <a:r>
              <a:rPr lang="ru-RU" sz="1200" b="1" cap="all" spc="90" dirty="0" err="1">
                <a:latin typeface="Arial" panose="020B0604020202020204" pitchFamily="34" charset="0"/>
                <a:cs typeface="Arial" panose="020B0604020202020204" pitchFamily="34" charset="0"/>
              </a:rPr>
              <a:t>блокчейн</a:t>
            </a:r>
            <a:r>
              <a:rPr lang="ru-RU" sz="1200" b="1" cap="all" spc="90" dirty="0">
                <a:latin typeface="Arial" panose="020B0604020202020204" pitchFamily="34" charset="0"/>
                <a:cs typeface="Arial" panose="020B0604020202020204" pitchFamily="34" charset="0"/>
              </a:rPr>
              <a:t> сервис (ТУСУР, ТГУ)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DFB5B7E-B336-4091-99D5-446107CF9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A71B118-C054-4FE4-85EA-4F2F27F418ED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CCFBBB-A585-415E-8F04-0190127AEF60}"/>
              </a:ext>
            </a:extLst>
          </p:cNvPr>
          <p:cNvSpPr txBox="1"/>
          <p:nvPr/>
        </p:nvSpPr>
        <p:spPr>
          <a:xfrm>
            <a:off x="483078" y="220234"/>
            <a:ext cx="866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Цифровое реинвестирование: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фундаментальных основ цифровой экономики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FC360E6-5E2B-402B-A2EE-04783C6A4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41" y="4052399"/>
            <a:ext cx="2967318" cy="168283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2AE8BAA-A9D3-4BA9-A249-F4C475A04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t="2131" r="967" b="14723"/>
          <a:stretch/>
        </p:blipFill>
        <p:spPr>
          <a:xfrm>
            <a:off x="4730612" y="4052399"/>
            <a:ext cx="2967318" cy="168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3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9989A541-8E9B-4CDC-8E55-5073AE128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97846"/>
              </p:ext>
            </p:extLst>
          </p:nvPr>
        </p:nvGraphicFramePr>
        <p:xfrm>
          <a:off x="483078" y="2046882"/>
          <a:ext cx="8387758" cy="275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4E42B1B-1C67-454F-A4B9-E89190984DA9}"/>
              </a:ext>
            </a:extLst>
          </p:cNvPr>
          <p:cNvSpPr txBox="1"/>
          <p:nvPr/>
        </p:nvSpPr>
        <p:spPr>
          <a:xfrm>
            <a:off x="483078" y="2505071"/>
            <a:ext cx="2619557" cy="1383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Разработаны образовательные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профессиональные документы, требования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к описанию компетенций цифровой экономики, пилотная апробация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EFD17D-62DD-419F-A68D-8CEC8780AD5F}"/>
              </a:ext>
            </a:extLst>
          </p:cNvPr>
          <p:cNvSpPr txBox="1"/>
          <p:nvPr/>
        </p:nvSpPr>
        <p:spPr>
          <a:xfrm>
            <a:off x="3326921" y="2503854"/>
            <a:ext cx="316876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Обеспечены ресурсами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согласованно работают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структуры и механизмы общего, профессионального,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в интересах цифровой экономики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1F031A-56C8-4758-B76D-F2FF7899CB49}"/>
              </a:ext>
            </a:extLst>
          </p:cNvPr>
          <p:cNvSpPr txBox="1"/>
          <p:nvPr/>
        </p:nvSpPr>
        <p:spPr>
          <a:xfrm>
            <a:off x="6414095" y="2522520"/>
            <a:ext cx="2619556" cy="116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Обеспечен постоянно обновляемый кадровый потенциал цифровой экономики и компетентность граждан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01992F1-F34A-4AB6-BE92-3AD9C0BA841D}"/>
              </a:ext>
            </a:extLst>
          </p:cNvPr>
          <p:cNvSpPr txBox="1"/>
          <p:nvPr/>
        </p:nvSpPr>
        <p:spPr>
          <a:xfrm>
            <a:off x="483078" y="3937157"/>
            <a:ext cx="21422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населения обладают цифровыми навыками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68939F-9004-4BB9-B9A5-B4C9318D73F8}"/>
              </a:ext>
            </a:extLst>
          </p:cNvPr>
          <p:cNvSpPr txBox="1"/>
          <p:nvPr/>
        </p:nvSpPr>
        <p:spPr>
          <a:xfrm>
            <a:off x="483078" y="4988863"/>
            <a:ext cx="2518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120 000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выпускников с высшим образованием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направлению ИКТ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61102B-DD68-47F1-8409-9CD18C2E166F}"/>
              </a:ext>
            </a:extLst>
          </p:cNvPr>
          <p:cNvSpPr txBox="1"/>
          <p:nvPr/>
        </p:nvSpPr>
        <p:spPr>
          <a:xfrm>
            <a:off x="5909094" y="3954999"/>
            <a:ext cx="29617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  <a:p>
            <a:pPr algn="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реализованных проектов (объемом от 100 млн рублей)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529B728-D516-4D4A-8DD0-7B66629DCCF3}"/>
              </a:ext>
            </a:extLst>
          </p:cNvPr>
          <p:cNvSpPr txBox="1"/>
          <p:nvPr/>
        </p:nvSpPr>
        <p:spPr>
          <a:xfrm>
            <a:off x="6351918" y="4975927"/>
            <a:ext cx="2518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800 000</a:t>
            </a:r>
          </a:p>
          <a:p>
            <a:pPr algn="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выпускников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компетенциями в ИТ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среднемировом уровне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D9AAEF74-2F85-43F6-9486-45A89A4713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-2" y="0"/>
            <a:ext cx="9144000" cy="139747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E211DBD5-F884-4AB2-8232-D93400AB6CC6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24CD43A-235C-49CE-9351-43258CA901E2}"/>
              </a:ext>
            </a:extLst>
          </p:cNvPr>
          <p:cNvSpPr txBox="1"/>
          <p:nvPr/>
        </p:nvSpPr>
        <p:spPr>
          <a:xfrm>
            <a:off x="483078" y="220234"/>
            <a:ext cx="866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экономика РФ: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кадры и образование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12C0CA5-44DE-4328-972A-5BA9B4724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r="12016" b="-14972"/>
          <a:stretch/>
        </p:blipFill>
        <p:spPr>
          <a:xfrm>
            <a:off x="2964613" y="4043277"/>
            <a:ext cx="3249283" cy="3246043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78118FD-8A20-46EB-873E-1C2E60DC7BA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4276394" y="2308848"/>
            <a:ext cx="801126" cy="3698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0BE187-C6AC-4571-B473-0DE8D0362ABE}"/>
              </a:ext>
            </a:extLst>
          </p:cNvPr>
          <p:cNvSpPr txBox="1"/>
          <p:nvPr/>
        </p:nvSpPr>
        <p:spPr>
          <a:xfrm>
            <a:off x="810884" y="1506737"/>
            <a:ext cx="75567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Вызов 3. Реализация национального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33190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4A8E57A-B8D3-4C16-B999-3D5BDD502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t="3913" b="-8015"/>
          <a:stretch/>
        </p:blipFill>
        <p:spPr>
          <a:xfrm>
            <a:off x="0" y="2522330"/>
            <a:ext cx="9144000" cy="639345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BFF7D35-AB6F-4F05-AED7-3B0A207A2D15}"/>
              </a:ext>
            </a:extLst>
          </p:cNvPr>
          <p:cNvSpPr/>
          <p:nvPr/>
        </p:nvSpPr>
        <p:spPr>
          <a:xfrm>
            <a:off x="4572000" y="2522330"/>
            <a:ext cx="4572000" cy="5886174"/>
          </a:xfrm>
          <a:prstGeom prst="rect">
            <a:avLst/>
          </a:prstGeom>
          <a:solidFill>
            <a:schemeClr val="tx2">
              <a:lumMod val="5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BE8A67-2757-47F0-9BBE-7057066FA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78" y="1589202"/>
            <a:ext cx="8574657" cy="4948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Ответы на вызовы формируются </a:t>
            </a:r>
            <a:b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реализацию приоритетных проектов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632A4B-E18C-4C0A-A314-96A156E834E8}"/>
              </a:ext>
            </a:extLst>
          </p:cNvPr>
          <p:cNvSpPr txBox="1"/>
          <p:nvPr/>
        </p:nvSpPr>
        <p:spPr>
          <a:xfrm>
            <a:off x="5094469" y="2761074"/>
            <a:ext cx="2527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школа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328E50C-0B3F-48BB-9234-026B8B59C880}"/>
              </a:ext>
            </a:extLst>
          </p:cNvPr>
          <p:cNvSpPr txBox="1"/>
          <p:nvPr/>
        </p:nvSpPr>
        <p:spPr>
          <a:xfrm>
            <a:off x="5094469" y="3305201"/>
            <a:ext cx="3841717" cy="914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современной образовательной среды </a:t>
            </a:r>
            <a:b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школьников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2BF948-3476-49D3-88B4-B6D0DAAFEFB0}"/>
              </a:ext>
            </a:extLst>
          </p:cNvPr>
          <p:cNvSpPr txBox="1"/>
          <p:nvPr/>
        </p:nvSpPr>
        <p:spPr>
          <a:xfrm>
            <a:off x="5094468" y="5685385"/>
            <a:ext cx="3687483" cy="110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</a:t>
            </a:r>
            <a:b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образовательная </a:t>
            </a:r>
            <a:b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 в РФ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8B1801-5D06-4905-82A2-2491154A2589}"/>
              </a:ext>
            </a:extLst>
          </p:cNvPr>
          <p:cNvSpPr txBox="1"/>
          <p:nvPr/>
        </p:nvSpPr>
        <p:spPr>
          <a:xfrm>
            <a:off x="5094469" y="4530559"/>
            <a:ext cx="3687483" cy="84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1" cap="all" spc="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Доступное дополнительное образование для детей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46EF77C-7CE3-45C6-8214-CE7EE0EB2C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-3" r="10338" b="79625"/>
          <a:stretch/>
        </p:blipFill>
        <p:spPr>
          <a:xfrm>
            <a:off x="0" y="-5652"/>
            <a:ext cx="9144000" cy="139747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ADB316D-1DBE-40F0-A27A-E898C6905A9F}"/>
              </a:ext>
            </a:extLst>
          </p:cNvPr>
          <p:cNvSpPr/>
          <p:nvPr/>
        </p:nvSpPr>
        <p:spPr>
          <a:xfrm>
            <a:off x="-2" y="0"/>
            <a:ext cx="9144000" cy="1397479"/>
          </a:xfrm>
          <a:prstGeom prst="rect">
            <a:avLst/>
          </a:prstGeom>
          <a:solidFill>
            <a:schemeClr val="accent1">
              <a:lumMod val="5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A4C4FB-E70B-4CDF-9297-A9A5CBC1F314}"/>
              </a:ext>
            </a:extLst>
          </p:cNvPr>
          <p:cNvSpPr txBox="1"/>
          <p:nvPr/>
        </p:nvSpPr>
        <p:spPr>
          <a:xfrm>
            <a:off x="483078" y="362128"/>
            <a:ext cx="922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Приоритетные проекты в сфере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1480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</TotalTime>
  <Words>1304</Words>
  <Application>Microsoft Office PowerPoint</Application>
  <PresentationFormat>Экран (4:3)</PresentationFormat>
  <Paragraphs>306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Вызовы цифровой экономики: кадры  и образование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Профессиональная подготовка для ЦЭ:  вызовы высшего образования</vt:lpstr>
      <vt:lpstr>Профессиональная подготовка для ЦЭ:  вызовы высшего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web30</dc:creator>
  <cp:lastModifiedBy>Дмитрий Александрович Полетаев</cp:lastModifiedBy>
  <cp:revision>105</cp:revision>
  <dcterms:created xsi:type="dcterms:W3CDTF">2018-04-02T09:34:55Z</dcterms:created>
  <dcterms:modified xsi:type="dcterms:W3CDTF">2018-04-04T09:37:14Z</dcterms:modified>
</cp:coreProperties>
</file>