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0" autoAdjust="0"/>
    <p:restoredTop sz="94696" autoAdjust="0"/>
  </p:normalViewPr>
  <p:slideViewPr>
    <p:cSldViewPr>
      <p:cViewPr>
        <p:scale>
          <a:sx n="50" d="100"/>
          <a:sy n="50" d="100"/>
        </p:scale>
        <p:origin x="-1938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вскрытия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1655</c:v>
                </c:pt>
                <c:pt idx="1">
                  <c:v>1568</c:v>
                </c:pt>
                <c:pt idx="2">
                  <c:v>1547</c:v>
                </c:pt>
                <c:pt idx="3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33920"/>
        <c:axId val="20035456"/>
      </c:barChart>
      <c:catAx>
        <c:axId val="2003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035456"/>
        <c:crosses val="autoZero"/>
        <c:auto val="1"/>
        <c:lblAlgn val="ctr"/>
        <c:lblOffset val="100"/>
        <c:noMultiLvlLbl val="0"/>
      </c:catAx>
      <c:valAx>
        <c:axId val="2003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33920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исследования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292000</c:v>
                </c:pt>
                <c:pt idx="1">
                  <c:v>323000</c:v>
                </c:pt>
                <c:pt idx="2">
                  <c:v>248000</c:v>
                </c:pt>
                <c:pt idx="3">
                  <c:v>250000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85632"/>
        <c:axId val="22540672"/>
      </c:barChart>
      <c:catAx>
        <c:axId val="2248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40672"/>
        <c:crosses val="autoZero"/>
        <c:auto val="1"/>
        <c:lblAlgn val="ctr"/>
        <c:lblOffset val="100"/>
        <c:noMultiLvlLbl val="0"/>
      </c:catAx>
      <c:valAx>
        <c:axId val="2254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563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вскрытия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ООП№4</c:v>
                </c:pt>
                <c:pt idx="1">
                  <c:v>ООП№3</c:v>
                </c:pt>
                <c:pt idx="2">
                  <c:v>ООП№2</c:v>
                </c:pt>
                <c:pt idx="3">
                  <c:v>ООП№1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0.14799999999999999</c:v>
                </c:pt>
                <c:pt idx="1">
                  <c:v>0.45800000000000002</c:v>
                </c:pt>
                <c:pt idx="2">
                  <c:v>5.6000000000000001E-2</c:v>
                </c:pt>
                <c:pt idx="3">
                  <c:v>0.33800000000000002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36352"/>
        <c:axId val="22837888"/>
      </c:barChart>
      <c:catAx>
        <c:axId val="22836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837888"/>
        <c:crosses val="autoZero"/>
        <c:auto val="1"/>
        <c:lblAlgn val="ctr"/>
        <c:lblOffset val="100"/>
        <c:noMultiLvlLbl val="0"/>
      </c:catAx>
      <c:valAx>
        <c:axId val="2283788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283635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 вскрытием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ООП№1</c:v>
                </c:pt>
                <c:pt idx="1">
                  <c:v>ООП№2</c:v>
                </c:pt>
                <c:pt idx="2">
                  <c:v>ООП№3</c:v>
                </c:pt>
                <c:pt idx="3">
                  <c:v>ООП№4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0.95</c:v>
                </c:pt>
                <c:pt idx="2">
                  <c:v>0.6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вскрытия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ООП№1</c:v>
                </c:pt>
                <c:pt idx="1">
                  <c:v>ООП№2</c:v>
                </c:pt>
                <c:pt idx="2">
                  <c:v>ООП№3</c:v>
                </c:pt>
                <c:pt idx="3">
                  <c:v>ООП№4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0.44</c:v>
                </c:pt>
                <c:pt idx="1">
                  <c:v>0.05</c:v>
                </c:pt>
                <c:pt idx="2">
                  <c:v>0.4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68352"/>
        <c:axId val="22869888"/>
      </c:barChart>
      <c:catAx>
        <c:axId val="2286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869888"/>
        <c:crosses val="autoZero"/>
        <c:auto val="1"/>
        <c:lblAlgn val="ctr"/>
        <c:lblOffset val="100"/>
        <c:noMultiLvlLbl val="0"/>
      </c:catAx>
      <c:valAx>
        <c:axId val="22869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86835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786C4B-F412-4250-9964-3365044B5F8B}" type="datetimeFigureOut">
              <a:rPr lang="ru-RU"/>
              <a:pPr>
                <a:defRPr/>
              </a:pPr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B2BA8E-55FD-4799-B7DD-E6116DDF6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250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906E8-AC59-4C98-8C77-2E49E854E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3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2512-0880-43E1-8212-43CC2D98D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25D9-927C-4BCD-9E28-AB54FD904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2DDE-D54C-45B5-B65E-9B70AC6C1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37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FB992-0D36-4D6F-A2E7-5BA628E8C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1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67A-7313-450D-98F4-E9308B9AC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7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F49E-74E2-4C27-9A92-9118E9D13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0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5DFE-6519-469B-86D9-CBADE12A7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E9D4-0B47-4932-9DCE-68236BD5B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4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7A082-DFB3-4106-86A6-7C54FC46E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1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8DEF-30DF-48A8-891D-E270FFA9D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16D420-767F-4E28-AA4B-A08631CF6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6" r:id="rId2"/>
    <p:sldLayoutId id="2147483972" r:id="rId3"/>
    <p:sldLayoutId id="2147483967" r:id="rId4"/>
    <p:sldLayoutId id="2147483968" r:id="rId5"/>
    <p:sldLayoutId id="2147483969" r:id="rId6"/>
    <p:sldLayoutId id="2147483973" r:id="rId7"/>
    <p:sldLayoutId id="2147483974" r:id="rId8"/>
    <p:sldLayoutId id="2147483975" r:id="rId9"/>
    <p:sldLayoutId id="2147483970" r:id="rId10"/>
    <p:sldLayoutId id="21474839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ОГБУЗ «Патологоанатомическое бюро»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ru-RU" altLang="ru-RU" smtClean="0"/>
              <a:t>«ХАРАКТЕРИСТИКА  СЛУЖБЫ» 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51099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252538"/>
          </a:xfrm>
        </p:spPr>
        <p:txBody>
          <a:bodyPr/>
          <a:lstStyle/>
          <a:p>
            <a:r>
              <a:rPr lang="ru-RU" altLang="ru-RU" sz="3600" smtClean="0"/>
              <a:t>Структура патологоанатомических вскрытий 2015-2017гг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571055"/>
              </p:ext>
            </p:extLst>
          </p:nvPr>
        </p:nvGraphicFramePr>
        <p:xfrm>
          <a:off x="251520" y="1772816"/>
          <a:ext cx="8640960" cy="483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26"/>
                <a:gridCol w="2327160"/>
                <a:gridCol w="2383129"/>
                <a:gridCol w="2341345"/>
              </a:tblGrid>
              <a:tr h="1373121"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Техническое состояние зданий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 медицинским оборудованием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 оргтехникой, программным обеспечением</a:t>
                      </a:r>
                      <a:endParaRPr lang="ru-RU" dirty="0"/>
                    </a:p>
                  </a:txBody>
                  <a:tcPr/>
                </a:tc>
              </a:tr>
              <a:tr h="1077375">
                <a:tc>
                  <a:txBody>
                    <a:bodyPr/>
                    <a:lstStyle/>
                    <a:p>
                      <a:r>
                        <a:rPr lang="ru-RU" dirty="0" smtClean="0"/>
                        <a:t>ООП№1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капитальный ремонт кровли.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 внедрением МИС  </a:t>
                      </a:r>
                      <a:endParaRPr lang="ru-RU" dirty="0"/>
                    </a:p>
                  </a:txBody>
                  <a:tcPr/>
                </a:tc>
              </a:tr>
              <a:tr h="1305411">
                <a:tc>
                  <a:txBody>
                    <a:bodyPr/>
                    <a:lstStyle/>
                    <a:p>
                      <a:r>
                        <a:rPr lang="ru-RU" dirty="0" smtClean="0"/>
                        <a:t>ООП№2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Требует внедрением МИС , оснащение оргтехникой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77375">
                <a:tc>
                  <a:txBody>
                    <a:bodyPr/>
                    <a:lstStyle/>
                    <a:p>
                      <a:r>
                        <a:rPr lang="ru-RU" dirty="0" smtClean="0"/>
                        <a:t>ООП3,4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капитальный ремонт кровли.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Требует внедрением МИС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Материально-техническое оснащение «ПАБ»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6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ОГБУЗ «Патологоанатомическое бюро» было создано  13 октября 2005года и начало свою работу с 01.06.2006г. на базе патолого-анатомического отделения Томской областной клинической больницы </a:t>
            </a:r>
          </a:p>
          <a:p>
            <a:endParaRPr lang="ru-RU" alt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ОГБУЗ «Патологоанатомическое бюро»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 smtClean="0"/>
              <a:t>Диагностическая и исследовательская</a:t>
            </a:r>
          </a:p>
          <a:p>
            <a:r>
              <a:rPr lang="ru-RU" altLang="ru-RU" sz="3600" smtClean="0"/>
              <a:t>Информационно-статистическая</a:t>
            </a:r>
          </a:p>
          <a:p>
            <a:r>
              <a:rPr lang="ru-RU" altLang="ru-RU" sz="3600" smtClean="0"/>
              <a:t>Учебно-педагогическая </a:t>
            </a:r>
          </a:p>
          <a:p>
            <a:r>
              <a:rPr lang="ru-RU" altLang="ru-RU" sz="3600" smtClean="0"/>
              <a:t>Научно-исследовательская</a:t>
            </a:r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задачи патологоанатомической службы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Отделение общей патологии №1</a:t>
            </a:r>
          </a:p>
          <a:p>
            <a:r>
              <a:rPr lang="ru-RU" altLang="ru-RU" smtClean="0"/>
              <a:t>Отделение общей патологии №2</a:t>
            </a:r>
          </a:p>
          <a:p>
            <a:r>
              <a:rPr lang="ru-RU" altLang="ru-RU" smtClean="0"/>
              <a:t>Отделение общей патологии №3</a:t>
            </a:r>
          </a:p>
          <a:p>
            <a:r>
              <a:rPr lang="ru-RU" altLang="ru-RU" smtClean="0"/>
              <a:t>Отделение общей патологии №4</a:t>
            </a:r>
          </a:p>
          <a:p>
            <a:r>
              <a:rPr lang="ru-RU" altLang="ru-RU" smtClean="0"/>
              <a:t>Административно-хозяйственный отдел.</a:t>
            </a: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Структура «ПАБ»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Кадровая укомплектованность учреждения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742412"/>
              </p:ext>
            </p:extLst>
          </p:nvPr>
        </p:nvGraphicFramePr>
        <p:xfrm>
          <a:off x="871538" y="2674938"/>
          <a:ext cx="7408864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 сотрудников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укомплектованности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41,90%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65,60%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1547 патологоанатомических вскрытий</a:t>
            </a:r>
          </a:p>
          <a:p>
            <a:r>
              <a:rPr lang="ru-RU" altLang="ru-RU" dirty="0" smtClean="0"/>
              <a:t> 203000 прижизненных гистологических исследований операционного и биопсийного материала</a:t>
            </a:r>
          </a:p>
          <a:p>
            <a:r>
              <a:rPr lang="ru-RU" altLang="ru-RU" dirty="0" smtClean="0"/>
              <a:t>45000  прижизненных цитологических исследований</a:t>
            </a:r>
          </a:p>
          <a:p>
            <a:r>
              <a:rPr lang="ru-RU" altLang="ru-RU" dirty="0" smtClean="0"/>
              <a:t>1100 Иммуногистохимических исследований</a:t>
            </a:r>
          </a:p>
        </p:txBody>
      </p:sp>
      <p:sp>
        <p:nvSpPr>
          <p:cNvPr id="1433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Итоги работы «ПАБ» за 2016г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6833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Динамика вскрытий за 4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23385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Динамика исследований за 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93447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вскрытий по отделениям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1650</TotalTime>
  <Words>201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ОГБУЗ «Патологоанатомическое бюро»</vt:lpstr>
      <vt:lpstr>ОГБУЗ «Патологоанатомическое бюро»</vt:lpstr>
      <vt:lpstr>Основные задачи патологоанатомической службы</vt:lpstr>
      <vt:lpstr>Структура «ПАБ»</vt:lpstr>
      <vt:lpstr>Кадровая укомплектованность учреждения</vt:lpstr>
      <vt:lpstr>Итоги работы «ПАБ» за 2016г</vt:lpstr>
      <vt:lpstr>Динамика вскрытий за 4 года</vt:lpstr>
      <vt:lpstr>Динамика исследований за 4 года</vt:lpstr>
      <vt:lpstr>Структура вскрытий по отделениям</vt:lpstr>
      <vt:lpstr>Структура патологоанатомических вскрытий 2015-2017гг</vt:lpstr>
      <vt:lpstr>Материально-техническое оснащение «ПАБ»</vt:lpstr>
      <vt:lpstr>Спасибо за внимание! </vt:lpstr>
    </vt:vector>
  </TitlesOfParts>
  <Company>Дом2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случая №258</dc:title>
  <dc:creator>Пан</dc:creator>
  <cp:lastModifiedBy>gorhpi</cp:lastModifiedBy>
  <cp:revision>89</cp:revision>
  <dcterms:created xsi:type="dcterms:W3CDTF">2008-01-11T09:59:33Z</dcterms:created>
  <dcterms:modified xsi:type="dcterms:W3CDTF">2017-11-24T05:37:08Z</dcterms:modified>
</cp:coreProperties>
</file>