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61" r:id="rId6"/>
    <p:sldId id="264" r:id="rId7"/>
    <p:sldId id="259" r:id="rId8"/>
    <p:sldId id="260" r:id="rId9"/>
    <p:sldId id="262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604500734486254E-3"/>
          <c:y val="7.3425429091471164E-2"/>
          <c:w val="0.91801739416204031"/>
          <c:h val="0.88319593317837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0"/>
                  </a:schemeClr>
                </a:gs>
                <a:gs pos="44000">
                  <a:schemeClr val="accent1">
                    <a:tint val="60000"/>
                    <a:satMod val="120000"/>
                  </a:schemeClr>
                </a:gs>
                <a:gs pos="100000">
                  <a:schemeClr val="accent1">
                    <a:tint val="90000"/>
                    <a:alpha val="100000"/>
                    <a:lumMod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/>
              </a:solidFill>
              <a:prstDash val="solid"/>
            </a:ln>
            <a:effectLst/>
          </c:spPr>
          <c:explosion val="22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628399313656508E-2"/>
          <c:y val="4.7783481881573886E-2"/>
          <c:w val="0.91377501265291505"/>
          <c:h val="0.88319593317837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0"/>
                  </a:schemeClr>
                </a:gs>
                <a:gs pos="44000">
                  <a:schemeClr val="accent5">
                    <a:tint val="60000"/>
                    <a:satMod val="120000"/>
                  </a:schemeClr>
                </a:gs>
                <a:gs pos="100000">
                  <a:schemeClr val="accent5">
                    <a:tint val="90000"/>
                    <a:alpha val="100000"/>
                    <a:lumMod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/>
              </a:solidFill>
              <a:prstDash val="solid"/>
            </a:ln>
            <a:effectLst/>
          </c:spPr>
          <c:explosion val="28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012268850185086E-2"/>
          <c:y val="5.80233424839212E-2"/>
          <c:w val="0.90611533901972852"/>
          <c:h val="0.908820461810980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0"/>
                  </a:schemeClr>
                </a:gs>
                <a:gs pos="44000">
                  <a:schemeClr val="accent3">
                    <a:tint val="60000"/>
                    <a:satMod val="120000"/>
                  </a:schemeClr>
                </a:gs>
                <a:gs pos="100000">
                  <a:schemeClr val="accent3">
                    <a:tint val="90000"/>
                    <a:alpha val="100000"/>
                    <a:lumMod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/>
          </c:spPr>
          <c:explosion val="25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0.13333</cdr:x>
      <cdr:y>0.4676</cdr:y>
    </cdr:from>
    <cdr:to>
      <cdr:x>0.82222</cdr:x>
      <cdr:y>0.76767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4043" y="1118519"/>
          <a:ext cx="1984220" cy="717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85% </a:t>
          </a:r>
          <a:r>
            <a:rPr lang="ru-RU" sz="1800" b="1" dirty="0" smtClean="0"/>
            <a:t>населения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0.72908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5988496" y="-2780928"/>
          <a:ext cx="2975992" cy="22341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800" b="1" dirty="0" smtClean="0"/>
        </a:p>
        <a:p xmlns:a="http://schemas.openxmlformats.org/drawingml/2006/main">
          <a:pPr algn="ctr"/>
          <a:endParaRPr lang="ru-RU" sz="1800" b="1" dirty="0" smtClean="0"/>
        </a:p>
        <a:p xmlns:a="http://schemas.openxmlformats.org/drawingml/2006/main">
          <a:pPr algn="ctr"/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41B2-E575-477D-9F7B-D1CB795F87B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39598-49EB-4EAC-BE7E-5796624F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4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E20A58-3D43-4CA4-A2B6-2EF838050770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B26068-C925-46FB-9317-BFFC1182F5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95536" y="1628800"/>
            <a:ext cx="8424936" cy="23762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Цифровая экономика в Республике Мордовия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6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9694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Дата-центр </a:t>
            </a:r>
            <a:r>
              <a:rPr lang="ru-RU" sz="2800" b="1" dirty="0">
                <a:solidFill>
                  <a:schemeClr val="tx1"/>
                </a:solidFill>
              </a:rPr>
              <a:t>Республики Мордовия  </a:t>
            </a:r>
            <a:r>
              <a:rPr lang="ru-RU" sz="2800" b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высший четвертый класс доступности </a:t>
            </a:r>
            <a:r>
              <a:rPr lang="ru-RU" sz="2800" b="1" dirty="0">
                <a:solidFill>
                  <a:schemeClr val="tx1"/>
                </a:solidFill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</a:rPr>
              <a:t>надежности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340768"/>
            <a:ext cx="864096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Спектр современных услуг </a:t>
            </a:r>
            <a:r>
              <a:rPr lang="ru-RU" sz="2000" b="1" dirty="0"/>
              <a:t>Дата-центра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9569" y="2573288"/>
            <a:ext cx="4824536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гарантированное хранение информации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8819" y="3324860"/>
            <a:ext cx="4613506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облачные вычисления и виртуализация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68" y="2154208"/>
            <a:ext cx="6917762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взаимодействие с удаленными дата-центрами и </a:t>
            </a:r>
            <a:r>
              <a:rPr lang="ru-RU" b="1" dirty="0" smtClean="0"/>
              <a:t>супер ЭВМ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9569" y="2924944"/>
            <a:ext cx="4824536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удаленное коллективное проектирование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8819" y="4442974"/>
            <a:ext cx="3965434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хостинг информационных систем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68" y="4797152"/>
            <a:ext cx="3036327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техническая поддержка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8819" y="5705105"/>
            <a:ext cx="2513021" cy="4601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сети </a:t>
            </a:r>
            <a:r>
              <a:rPr lang="en-US" b="1" dirty="0"/>
              <a:t>IP-</a:t>
            </a:r>
            <a:r>
              <a:rPr lang="ru-RU" b="1" dirty="0"/>
              <a:t>телефонии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8819" y="3717032"/>
            <a:ext cx="4548495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многосторонняя видеоконференцсвязь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8819" y="5229200"/>
            <a:ext cx="2892311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студия </a:t>
            </a:r>
            <a:r>
              <a:rPr lang="en-US" b="1" dirty="0"/>
              <a:t>IP-</a:t>
            </a:r>
            <a:r>
              <a:rPr lang="ru-RU" b="1" dirty="0"/>
              <a:t>телевидения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8819" y="4077072"/>
            <a:ext cx="4476487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трансляция видеосигнала в Интернет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8819" y="6237312"/>
            <a:ext cx="173318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/>
              <a:t>с</a:t>
            </a:r>
            <a:r>
              <a:rPr lang="en-US" b="1" dirty="0"/>
              <a:t>all-center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80112" y="2717304"/>
            <a:ext cx="3360132" cy="395205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Размещено 69 </a:t>
            </a:r>
            <a:r>
              <a:rPr lang="ru-RU" sz="2200" b="1" dirty="0"/>
              <a:t>информационных систем</a:t>
            </a:r>
            <a:r>
              <a:rPr lang="ru-RU" sz="2200" b="1" dirty="0" smtClean="0"/>
              <a:t>, </a:t>
            </a:r>
            <a:r>
              <a:rPr lang="ru-RU" sz="2200" b="1" dirty="0"/>
              <a:t>ресурсов и объектов информационно-коммуникационной инфраструктуры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134335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99593" y="2785533"/>
            <a:ext cx="7787208" cy="242146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84064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Рейтинг регионов по развитию информационного общества в РФ на 2017 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44962"/>
            <a:ext cx="6400800" cy="13681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Республика Мордовия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59632" y="2420888"/>
            <a:ext cx="3096344" cy="1512168"/>
          </a:xfrm>
          <a:prstGeom prst="ellipse">
            <a:avLst/>
          </a:prstGeom>
          <a:gradFill>
            <a:gsLst>
              <a:gs pos="0">
                <a:schemeClr val="accent3">
                  <a:tint val="0"/>
                </a:schemeClr>
              </a:gs>
              <a:gs pos="44000">
                <a:schemeClr val="accent3">
                  <a:tint val="60000"/>
                  <a:satMod val="12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13 место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 Российской Федерации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48148" y="2420888"/>
            <a:ext cx="3768268" cy="1512168"/>
          </a:xfrm>
          <a:prstGeom prst="ellipse">
            <a:avLst/>
          </a:prstGeom>
          <a:gradFill>
            <a:gsLst>
              <a:gs pos="0">
                <a:schemeClr val="accent3">
                  <a:tint val="0"/>
                </a:schemeClr>
              </a:gs>
              <a:gs pos="44000">
                <a:schemeClr val="accent3">
                  <a:tint val="60000"/>
                  <a:satMod val="12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 место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 Приволжском федеральном округе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4008901" y="3933056"/>
            <a:ext cx="1080120" cy="648072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0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125272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+mn-lt"/>
              </a:rPr>
              <a:t>Государственное автономное учреждение  Республики Мордовия «Многофункциональный центр предоставления государственных и муниципальных услуг»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924835"/>
            <a:ext cx="2736304" cy="252028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МФЦ республики  оказывает более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120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видов услуг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3146830" y="2429525"/>
            <a:ext cx="1008112" cy="1296144"/>
          </a:xfrm>
          <a:prstGeom prst="strip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54942" y="2357516"/>
            <a:ext cx="1872208" cy="208759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93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услуги переведены в электронный вид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6027150" y="2656217"/>
            <a:ext cx="633082" cy="720080"/>
          </a:xfrm>
          <a:prstGeom prst="chevr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60232" y="2664327"/>
            <a:ext cx="2075866" cy="7350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70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государственных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6039517" y="3401315"/>
            <a:ext cx="633082" cy="800091"/>
          </a:xfrm>
          <a:prstGeom prst="chevr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75692" y="3484267"/>
            <a:ext cx="2075865" cy="7171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23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муниципальных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4653136"/>
            <a:ext cx="7776864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99,6% граждан </a:t>
            </a:r>
          </a:p>
          <a:p>
            <a:pPr algn="ctr"/>
            <a:r>
              <a:rPr lang="ru-RU" sz="2800" b="1" dirty="0" smtClean="0"/>
              <a:t>имеют возможность получать услуги по принципу «одного окна» по месту пребывания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1607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ustina\Desktop\r13_qyizlvuhfhdgbsioeorvk sclzoivzqspoapaw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64" y="225916"/>
            <a:ext cx="6984776" cy="6201308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07504" y="0"/>
            <a:ext cx="9036496" cy="10476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Карта МФЦ Мордовии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39752" y="749399"/>
            <a:ext cx="3888432" cy="138345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90 офисов                           в 67 муниципальных образованиях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331640" y="5013176"/>
            <a:ext cx="2880320" cy="10801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300 окон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99992" y="4797152"/>
            <a:ext cx="4320480" cy="163007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Система межведомственного взаимодействия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0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95" y="921266"/>
            <a:ext cx="2361905" cy="17809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39752" y="0"/>
            <a:ext cx="6624736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Интеллектуальный безопасный  регион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06189" y="1656184"/>
            <a:ext cx="3045931" cy="1263162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Фото-</a:t>
            </a:r>
            <a:r>
              <a:rPr lang="ru-RU" sz="2000" b="1" dirty="0" err="1" smtClean="0"/>
              <a:t>видеофиксация</a:t>
            </a:r>
            <a:r>
              <a:rPr lang="ru-RU" sz="2000" b="1" dirty="0" smtClean="0"/>
              <a:t> нарушений  ПДД</a:t>
            </a:r>
          </a:p>
          <a:p>
            <a:pPr algn="ctr"/>
            <a:r>
              <a:rPr lang="ru-RU" sz="2800" b="1" dirty="0" smtClean="0"/>
              <a:t>118</a:t>
            </a:r>
            <a:r>
              <a:rPr lang="ru-RU" b="1" dirty="0" smtClean="0"/>
              <a:t> рубежей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1656184"/>
            <a:ext cx="3141204" cy="1263163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Интеллектуальное наблюдение</a:t>
            </a:r>
          </a:p>
          <a:p>
            <a:pPr algn="ctr"/>
            <a:r>
              <a:rPr lang="ru-RU" sz="2400" b="1" dirty="0" smtClean="0"/>
              <a:t>120 </a:t>
            </a:r>
            <a:r>
              <a:rPr lang="ru-RU" sz="2000" b="1" dirty="0" smtClean="0"/>
              <a:t>рубежей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7205" y="2996952"/>
            <a:ext cx="8810135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Основные итоги применения</a:t>
            </a:r>
            <a:endParaRPr lang="ru-RU" sz="2000" b="1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3917997" y="3407816"/>
            <a:ext cx="648072" cy="520547"/>
          </a:xfrm>
          <a:prstGeom prst="chevron">
            <a:avLst>
              <a:gd name="adj" fmla="val 407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7195" y="4015646"/>
            <a:ext cx="2544605" cy="9255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Снижение ДТП</a:t>
            </a:r>
          </a:p>
          <a:p>
            <a:pPr algn="ctr"/>
            <a:r>
              <a:rPr lang="ru-RU" sz="2000" b="1" dirty="0" smtClean="0"/>
              <a:t>3,9%</a:t>
            </a:r>
            <a:endParaRPr lang="ru-RU" sz="2000" b="1" dirty="0"/>
          </a:p>
        </p:txBody>
      </p:sp>
      <p:sp>
        <p:nvSpPr>
          <p:cNvPr id="12" name="Нашивка 11"/>
          <p:cNvSpPr/>
          <p:nvPr/>
        </p:nvSpPr>
        <p:spPr>
          <a:xfrm rot="5400000">
            <a:off x="1223626" y="3420755"/>
            <a:ext cx="648072" cy="520547"/>
          </a:xfrm>
          <a:prstGeom prst="chevron">
            <a:avLst>
              <a:gd name="adj" fmla="val 407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4015646"/>
            <a:ext cx="3024335" cy="9255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Снижение травмированных в ДТП</a:t>
            </a:r>
          </a:p>
          <a:p>
            <a:pPr algn="ctr"/>
            <a:r>
              <a:rPr lang="ru-RU" sz="2000" b="1" dirty="0" smtClean="0"/>
              <a:t>8,9%</a:t>
            </a:r>
            <a:endParaRPr lang="ru-RU" sz="20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70393" y="4025579"/>
            <a:ext cx="3024335" cy="9255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Снижение числа погибших</a:t>
            </a:r>
          </a:p>
          <a:p>
            <a:pPr algn="ctr"/>
            <a:r>
              <a:rPr lang="ru-RU" sz="2000" b="1" dirty="0" smtClean="0"/>
              <a:t>9,3%</a:t>
            </a:r>
            <a:endParaRPr lang="ru-RU" sz="2000" b="1" dirty="0"/>
          </a:p>
        </p:txBody>
      </p:sp>
      <p:sp>
        <p:nvSpPr>
          <p:cNvPr id="16" name="Нашивка 15"/>
          <p:cNvSpPr/>
          <p:nvPr/>
        </p:nvSpPr>
        <p:spPr>
          <a:xfrm rot="5400000">
            <a:off x="7158523" y="3441270"/>
            <a:ext cx="648072" cy="520547"/>
          </a:xfrm>
          <a:prstGeom prst="chevron">
            <a:avLst>
              <a:gd name="adj" fmla="val 407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7558" y="5157192"/>
            <a:ext cx="870978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 2017 году</a:t>
            </a:r>
          </a:p>
          <a:p>
            <a:pPr algn="ctr"/>
            <a:r>
              <a:rPr lang="ru-RU" sz="2800" b="1" dirty="0"/>
              <a:t>в доход бюджетов поступило 357 651 тыс. руб.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03463"/>
            <a:ext cx="8352928" cy="86409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Система обеспечения вызова экстренных оперативных служб по единому номеру «112»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628800"/>
            <a:ext cx="3672408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Информационная система  МВД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150136"/>
            <a:ext cx="4392488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Дежурно-диспетчерская служба МЧС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662576"/>
            <a:ext cx="4824536" cy="406384"/>
          </a:xfrm>
          <a:prstGeom prst="rect">
            <a:avLst/>
          </a:prstGeom>
          <a:ln/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Диспетчерская скорой медицинской помощи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212976"/>
            <a:ext cx="5256584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Система экстренного реагирования при авариях «Эра-</a:t>
            </a:r>
            <a:r>
              <a:rPr lang="ru-RU" b="1" dirty="0" err="1">
                <a:solidFill>
                  <a:schemeClr val="tx1"/>
                </a:solidFill>
              </a:rPr>
              <a:t>Глонасс</a:t>
            </a:r>
            <a:r>
              <a:rPr lang="ru-RU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861048"/>
            <a:ext cx="61926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Дежурно-диспетчерские службы экстренных оперативных служб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9552" y="1267559"/>
            <a:ext cx="0" cy="30255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9552" y="42930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9552" y="3501008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9" idx="1"/>
          </p:cNvCxnSpPr>
          <p:nvPr/>
        </p:nvCxnSpPr>
        <p:spPr>
          <a:xfrm>
            <a:off x="567891" y="2865768"/>
            <a:ext cx="18768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3721" y="1826695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9552" y="2348031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2339752" y="4433257"/>
            <a:ext cx="4968552" cy="3600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Объекты системы-112</a:t>
            </a:r>
            <a:endParaRPr lang="ru-RU" sz="24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95636" y="4817138"/>
            <a:ext cx="1872208" cy="7000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центры обработки вызовов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47864" y="4801234"/>
            <a:ext cx="2088232" cy="7159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единые дежурно-диспетчерские службы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52120" y="4801234"/>
            <a:ext cx="2664296" cy="7159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дежурно-диспетчерские службы экстренных оперативных служб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129360" y="5517232"/>
            <a:ext cx="0" cy="2881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427984" y="5537768"/>
            <a:ext cx="0" cy="2881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7092280" y="5517231"/>
            <a:ext cx="0" cy="2881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661733" y="5825910"/>
            <a:ext cx="8086731" cy="6274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оснащены автоматизированными рабочими местами и объединены в единое телекоммуникационное </a:t>
            </a:r>
            <a:r>
              <a:rPr lang="ru-RU" b="1" dirty="0" smtClean="0"/>
              <a:t>пространство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3017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6453" y="116632"/>
            <a:ext cx="8997547" cy="1368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Единая социальная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электронная карта жителя Республики Мордовия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0559" y="1484784"/>
            <a:ext cx="4431086" cy="129614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транспортное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приложение (доступ к получению транспортных услуг, в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т.ч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. льготный проезд)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3910" y="3068960"/>
            <a:ext cx="4429813" cy="158417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социальное приложение (позволяет получать без непосредственного обращения в органы власти РМ информацию о предоставленных госуслугах)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60486" y="3933056"/>
            <a:ext cx="4428543" cy="200223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образовательное приложение (контроль посещаемости образовательных организаций школьниками и студентами, информирование родителей об успеваемости учащихся, льготное питание школьников и студентов)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6453" y="1435082"/>
            <a:ext cx="4427270" cy="156187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медицинское приложение (электронный рецепт для льготников, электронный страховой полис, личный кабинет пациента, электронная запись на прием к врачу)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4187" y="2924944"/>
            <a:ext cx="4429813" cy="9001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коммунальное приложение (информация и электронные платежи за ЖКУ) 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5881" y="4797152"/>
            <a:ext cx="4429813" cy="79208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банковское приложение (возможности электронной платежной карты)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187" y="6093296"/>
            <a:ext cx="4427269" cy="490062"/>
          </a:xfrm>
          <a:prstGeom prst="roundRect">
            <a:avLst/>
          </a:prstGeom>
          <a:gradFill>
            <a:gsLst>
              <a:gs pos="0">
                <a:schemeClr val="accent2">
                  <a:tint val="0"/>
                </a:schemeClr>
              </a:gs>
              <a:gs pos="44000">
                <a:srgbClr val="FFCCFF"/>
              </a:gs>
              <a:gs pos="100000">
                <a:srgbClr val="FFCCCC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информационные сервисы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8997" y="5733256"/>
            <a:ext cx="4427269" cy="83610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ветеринарное приложение (идентификации с/х (продуктивных) животных)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0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84976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Доступ населения к  информационным и телекоммуникационным ресурсам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8352928" cy="93610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цифровое т/в,  широкополосный интернет, мобильная связь, цифровые сервисы Почты России, телемедицина, онлайн-образование</a:t>
            </a: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51520" y="2276872"/>
            <a:ext cx="8640960" cy="1008112"/>
          </a:xfrm>
          <a:prstGeom prst="downArrowCallout">
            <a:avLst/>
          </a:prstGeom>
          <a:gradFill>
            <a:gsLst>
              <a:gs pos="0">
                <a:schemeClr val="accent5">
                  <a:tint val="0"/>
                </a:schemeClr>
              </a:gs>
              <a:gs pos="44000">
                <a:schemeClr val="accent5">
                  <a:tint val="60000"/>
                  <a:satMod val="120000"/>
                </a:schemeClr>
              </a:gs>
              <a:gs pos="100000">
                <a:schemeClr val="accent5">
                  <a:lumMod val="75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Эфирное цифровое телевидение и интернет</a:t>
            </a:r>
          </a:p>
          <a:p>
            <a:pPr algn="ctr"/>
            <a:r>
              <a:rPr lang="ru-RU" dirty="0"/>
              <a:t>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81649607"/>
              </p:ext>
            </p:extLst>
          </p:nvPr>
        </p:nvGraphicFramePr>
        <p:xfrm>
          <a:off x="3419872" y="3274835"/>
          <a:ext cx="2736304" cy="275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563888" y="4509120"/>
            <a:ext cx="2016224" cy="5705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80% </a:t>
            </a:r>
            <a:r>
              <a:rPr lang="ru-RU" b="1" dirty="0" smtClean="0"/>
              <a:t>населения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63161004"/>
              </p:ext>
            </p:extLst>
          </p:nvPr>
        </p:nvGraphicFramePr>
        <p:xfrm>
          <a:off x="323528" y="3457116"/>
          <a:ext cx="2880320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660390449"/>
              </p:ext>
            </p:extLst>
          </p:nvPr>
        </p:nvGraphicFramePr>
        <p:xfrm>
          <a:off x="6084168" y="3176972"/>
          <a:ext cx="28083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611560" y="3274835"/>
            <a:ext cx="2304256" cy="61588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Устойчивое покрытие 3</a:t>
            </a:r>
            <a:r>
              <a:rPr lang="en-US" b="1" dirty="0"/>
              <a:t>G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3376831"/>
            <a:ext cx="2160240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Доступно</a:t>
            </a:r>
            <a:endParaRPr lang="en-US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36196" y="3274835"/>
            <a:ext cx="2160240" cy="66512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Мобильная сеть 4 поколения</a:t>
            </a:r>
            <a:endParaRPr lang="en-US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4513254"/>
            <a:ext cx="2517652" cy="864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/>
              <a:t>более </a:t>
            </a:r>
            <a:r>
              <a:rPr lang="ru-RU" sz="2000" b="1" dirty="0" smtClean="0"/>
              <a:t>70</a:t>
            </a:r>
            <a:r>
              <a:rPr lang="en-US" sz="2000" b="1" dirty="0" smtClean="0"/>
              <a:t>%</a:t>
            </a:r>
            <a:r>
              <a:rPr lang="en-US" sz="1600" b="1" dirty="0" smtClean="0"/>
              <a:t> </a:t>
            </a:r>
            <a:r>
              <a:rPr lang="ru-RU" sz="1600" b="1" dirty="0" smtClean="0"/>
              <a:t>районных центров </a:t>
            </a:r>
            <a:endParaRPr lang="ru-RU" sz="16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87624" y="5517233"/>
            <a:ext cx="6984776" cy="93610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уровень обеспеченности домашних хозяйств в муниципальных образованиях  широкополосным доступом к сети Интернет </a:t>
            </a:r>
            <a:r>
              <a:rPr lang="ru-RU" sz="2000" b="1" dirty="0"/>
              <a:t>47,5 %</a:t>
            </a:r>
          </a:p>
        </p:txBody>
      </p:sp>
    </p:spTree>
    <p:extLst>
      <p:ext uri="{BB962C8B-B14F-4D97-AF65-F5344CB8AC3E}">
        <p14:creationId xmlns:p14="http://schemas.microsoft.com/office/powerpoint/2010/main" val="23693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428447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Инфраструктура цифровой экономики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в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Республике Мордовия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4032448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Технопарк-Мордовия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323" y="3025067"/>
            <a:ext cx="4025653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Бизнес-инкубатор «Молодежный»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096852"/>
            <a:ext cx="4032448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Дата-центр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332" y="2532606"/>
            <a:ext cx="4028644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Центр </a:t>
            </a:r>
            <a:r>
              <a:rPr lang="ru-RU" b="1" dirty="0">
                <a:solidFill>
                  <a:schemeClr val="tx1"/>
                </a:solidFill>
              </a:rPr>
              <a:t>проектирования инноваций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485" y="3501008"/>
            <a:ext cx="3998491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tx1"/>
                </a:solidFill>
              </a:rPr>
              <a:t>Госуслуги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 электронной форме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485" y="3980813"/>
            <a:ext cx="3998491" cy="3600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Электронный документооборот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6219" y="4437112"/>
            <a:ext cx="4009757" cy="50018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Система </a:t>
            </a:r>
            <a:r>
              <a:rPr lang="ru-RU" b="1" dirty="0">
                <a:solidFill>
                  <a:schemeClr val="tx1"/>
                </a:solidFill>
              </a:rPr>
              <a:t>«Интеллектуальный безопасный регион»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9938" y="5661248"/>
            <a:ext cx="4025653" cy="10404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Широкополосный </a:t>
            </a:r>
            <a:r>
              <a:rPr lang="ru-RU" b="1" dirty="0">
                <a:solidFill>
                  <a:schemeClr val="tx1"/>
                </a:solidFill>
              </a:rPr>
              <a:t>интернет,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в </a:t>
            </a:r>
            <a:r>
              <a:rPr lang="ru-RU" b="1" dirty="0" err="1">
                <a:solidFill>
                  <a:schemeClr val="tx1"/>
                </a:solidFill>
              </a:rPr>
              <a:t>т.ч</a:t>
            </a:r>
            <a:r>
              <a:rPr lang="ru-RU" b="1" dirty="0">
                <a:solidFill>
                  <a:schemeClr val="tx1"/>
                </a:solidFill>
              </a:rPr>
              <a:t>. к объектам медицинской инфраструктуры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1864" y="2731302"/>
            <a:ext cx="4176464" cy="500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485" y="5045099"/>
            <a:ext cx="4014112" cy="46805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Цифровое телевидение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08004" y="403463"/>
            <a:ext cx="428447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Инфраструктура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подготовки кадров для цифровой экономики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81749" y="1633064"/>
            <a:ext cx="4032448" cy="82382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ФГБОУ ВО «МГУ им. Н.Н. Огарева»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81748" y="2532606"/>
            <a:ext cx="4010281" cy="11565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Мордовский государственный </a:t>
            </a:r>
            <a:r>
              <a:rPr lang="ru-RU" b="1" dirty="0">
                <a:solidFill>
                  <a:schemeClr val="tx1"/>
                </a:solidFill>
              </a:rPr>
              <a:t>педагогический институт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им</a:t>
            </a:r>
            <a:r>
              <a:rPr lang="ru-RU" b="1" dirty="0">
                <a:solidFill>
                  <a:schemeClr val="tx1"/>
                </a:solidFill>
              </a:rPr>
              <a:t>. М.Е. </a:t>
            </a:r>
            <a:r>
              <a:rPr lang="ru-RU" b="1" dirty="0" err="1">
                <a:solidFill>
                  <a:schemeClr val="tx1"/>
                </a:solidFill>
              </a:rPr>
              <a:t>Евсевьева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81749" y="3789040"/>
            <a:ext cx="4032448" cy="115383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Система </a:t>
            </a:r>
            <a:r>
              <a:rPr lang="ru-RU" b="1" dirty="0">
                <a:solidFill>
                  <a:schemeClr val="tx1"/>
                </a:solidFill>
              </a:rPr>
              <a:t>дуального образования СПО + предприятия с цифровыми технологиями производства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60032" y="5045099"/>
            <a:ext cx="4032448" cy="79957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solidFill>
                  <a:schemeClr val="tx1"/>
                </a:solidFill>
              </a:rPr>
              <a:t>Лицей для одаренных детей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81749" y="5949280"/>
            <a:ext cx="4032448" cy="73762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IT-</a:t>
            </a:r>
            <a:r>
              <a:rPr lang="ru-RU" b="1" dirty="0" smtClean="0">
                <a:solidFill>
                  <a:schemeClr val="tx1"/>
                </a:solidFill>
              </a:rPr>
              <a:t>школа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512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Рейтинг регионов по развитию информационного общества в РФ на 2017 год</vt:lpstr>
      <vt:lpstr>Государственное автономное учреждение  Республики Мордовия «Многофункциональный центр предоставления государственных и муниципальных услуг»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регионов по развитию информационного общества в РФ на 2017 год</dc:title>
  <dc:creator>Тамара Шустина</dc:creator>
  <cp:lastModifiedBy>Тамара Шустина</cp:lastModifiedBy>
  <cp:revision>53</cp:revision>
  <dcterms:created xsi:type="dcterms:W3CDTF">2018-04-02T13:13:35Z</dcterms:created>
  <dcterms:modified xsi:type="dcterms:W3CDTF">2018-04-03T13:59:17Z</dcterms:modified>
</cp:coreProperties>
</file>