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319" r:id="rId3"/>
    <p:sldId id="273" r:id="rId4"/>
    <p:sldId id="298" r:id="rId5"/>
    <p:sldId id="321" r:id="rId6"/>
    <p:sldId id="323" r:id="rId7"/>
    <p:sldId id="316" r:id="rId8"/>
    <p:sldId id="306" r:id="rId9"/>
    <p:sldId id="324" r:id="rId10"/>
    <p:sldId id="325" r:id="rId11"/>
    <p:sldId id="303" r:id="rId12"/>
    <p:sldId id="31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D85B"/>
    <a:srgbClr val="B9EDFF"/>
    <a:srgbClr val="53D2FF"/>
    <a:srgbClr val="B1FCA2"/>
    <a:srgbClr val="FFFF99"/>
    <a:srgbClr val="A6D8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2B868-E382-4F6C-892A-2B6E37ED4BC7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972B8-EC31-480E-9862-AE52476F3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КАДРЫ ДЛЯ ЦИФРОВОЙ ЭКОНОМИКИ ПЕРМСКОГО КРАЯ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572008"/>
            <a:ext cx="6400800" cy="21846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</a:rPr>
              <a:t>Миролюбова Татьяна Васильевна</a:t>
            </a:r>
          </a:p>
          <a:p>
            <a:pPr algn="ctr"/>
            <a:endParaRPr lang="ru-RU" sz="1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председатель комитета по промышленности, экономической политике и налогам Законодательного собрания Пермского края</a:t>
            </a:r>
          </a:p>
          <a:p>
            <a:pPr algn="ctr"/>
            <a:r>
              <a:rPr lang="ru-RU" sz="1800" b="1" i="1" dirty="0" err="1" smtClean="0">
                <a:solidFill>
                  <a:srgbClr val="7030A0"/>
                </a:solidFill>
              </a:rPr>
              <a:t>Д.э.н</a:t>
            </a:r>
            <a:r>
              <a:rPr lang="ru-RU" sz="1800" b="1" i="1" dirty="0" smtClean="0">
                <a:solidFill>
                  <a:srgbClr val="7030A0"/>
                </a:solidFill>
              </a:rPr>
              <a:t>., профессор </a:t>
            </a:r>
          </a:p>
          <a:p>
            <a:pPr algn="ctr"/>
            <a:endParaRPr lang="ru-RU" sz="1800" b="1" i="1" dirty="0" smtClean="0">
              <a:solidFill>
                <a:srgbClr val="7030A0"/>
              </a:solidFill>
            </a:endParaRPr>
          </a:p>
          <a:p>
            <a:pPr algn="ctr"/>
            <a:endParaRPr lang="ru-RU" altLang="ru-RU" sz="1800" b="1" i="1" dirty="0" smtClean="0">
              <a:cs typeface="Arial" charset="0"/>
            </a:endParaRPr>
          </a:p>
          <a:p>
            <a:pPr algn="ctr"/>
            <a:endParaRPr lang="ru-RU" altLang="ru-RU" sz="48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3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59_Nikolaevrs\Documents\ПГНИУ\Цифровая экономика\Центры ИК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8977"/>
            <a:ext cx="5112568" cy="6746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1" y="332656"/>
            <a:ext cx="4211959" cy="64087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7030A0"/>
                </a:solidFill>
              </a:rPr>
              <a:t>Сформировавшиеся и потенциальные центры ИКТ в Пермском крае</a:t>
            </a:r>
          </a:p>
          <a:p>
            <a:pPr marL="0" indent="0" algn="ctr">
              <a:buNone/>
            </a:pPr>
            <a:endParaRPr lang="ru-RU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рассчитано по показателям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уровень концентрации И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T специалистов;</a:t>
            </a:r>
            <a:endParaRPr lang="en-US" sz="3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численность И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T -специалистов, работающих на коммерческой основе;</a:t>
            </a:r>
            <a:endParaRPr lang="en-US" sz="3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число зарегистрированных субъектов малого и среднего предпринимательства в И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T;</a:t>
            </a:r>
            <a:endParaRPr lang="en-US" sz="3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T 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инфраструктура и оборудование.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60006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Система образования, как отрасль, формирующая спрос на продукты и услуги </a:t>
            </a:r>
            <a:r>
              <a:rPr lang="en-US" sz="3200" b="1" dirty="0" smtClean="0">
                <a:solidFill>
                  <a:srgbClr val="7030A0"/>
                </a:solidFill>
              </a:rPr>
              <a:t>IT-</a:t>
            </a:r>
            <a:r>
              <a:rPr lang="ru-RU" sz="3200" b="1" dirty="0" smtClean="0">
                <a:solidFill>
                  <a:srgbClr val="7030A0"/>
                </a:solidFill>
              </a:rPr>
              <a:t>компаний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389120"/>
          </a:xfrm>
        </p:spPr>
        <p:txBody>
          <a:bodyPr>
            <a:noAutofit/>
          </a:bodyPr>
          <a:lstStyle/>
          <a:p>
            <a:r>
              <a:rPr lang="ru-RU" sz="2000" dirty="0" smtClean="0"/>
              <a:t>Использование цифровых образовательных технологий, в т.ч. технологий дистанционного образования</a:t>
            </a:r>
          </a:p>
          <a:p>
            <a:r>
              <a:rPr lang="ru-RU" sz="2000" dirty="0" smtClean="0"/>
              <a:t>Использование технологий дистанционного мониторинга, </a:t>
            </a:r>
            <a:r>
              <a:rPr lang="ru-RU" sz="2000" dirty="0" err="1" smtClean="0"/>
              <a:t>телеприсутствия</a:t>
            </a:r>
            <a:r>
              <a:rPr lang="ru-RU" sz="2000" dirty="0" smtClean="0"/>
              <a:t>, виртуальной и дополненной реальности («виртуальные школы»,«открытые школы», «открытые детские сады»)</a:t>
            </a:r>
          </a:p>
          <a:p>
            <a:r>
              <a:rPr lang="ru-RU" sz="2000" dirty="0" smtClean="0"/>
              <a:t>Формирование и развитие электронных образовательных ресурсов, включая электронные учебники: </a:t>
            </a:r>
            <a:r>
              <a:rPr lang="ru-RU" sz="2000" dirty="0" err="1" smtClean="0"/>
              <a:t>веб</a:t>
            </a:r>
            <a:r>
              <a:rPr lang="ru-RU" sz="2000" dirty="0" smtClean="0"/>
              <a:t>, облачных, мобильных, сетевых, портативных и пр.</a:t>
            </a:r>
          </a:p>
          <a:p>
            <a:r>
              <a:rPr lang="ru-RU" sz="2000" dirty="0" smtClean="0"/>
              <a:t>Развитие электронных баз данных в образовании и их интеграция</a:t>
            </a:r>
          </a:p>
          <a:p>
            <a:r>
              <a:rPr lang="ru-RU" sz="2000" dirty="0" smtClean="0"/>
              <a:t>Полный охват территорий региона системой электронных дневников, журналов, расписаний и т.п.</a:t>
            </a:r>
          </a:p>
          <a:p>
            <a:r>
              <a:rPr lang="ru-RU" sz="2000" dirty="0" smtClean="0"/>
              <a:t>Проекты «умных школ»</a:t>
            </a:r>
          </a:p>
          <a:p>
            <a:r>
              <a:rPr lang="ru-RU" sz="2000" dirty="0" smtClean="0"/>
              <a:t>Оснащение школ современным оборудованием и ПО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2276872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7030A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en-US" sz="32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mirolubov@list.ru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Цифровая экономика Пермского края: настоящее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Пермский край относится к числу субъектов со специализацией в сфере ИКТ. По данным на 2016 год коэффициент локализации составил – 1,05 (рассчитано по численности работников). </a:t>
            </a:r>
          </a:p>
          <a:p>
            <a:r>
              <a:rPr lang="ru-RU" dirty="0" smtClean="0"/>
              <a:t>Удельный вес работников в сфере ИКТ в Пермском крае в 2017 г. составил 2,1%, это свыше 16 тыс. работников списочного состава.</a:t>
            </a:r>
          </a:p>
          <a:p>
            <a:r>
              <a:rPr lang="ru-RU" dirty="0" smtClean="0"/>
              <a:t>Уровень заработной платы в области электросвязи в 2016 г. составил 40,8 тыс.руб.; в деятельности, связанной с использованием вычислительной техники и информационных технологий - 45,3тыс.руб., что соответствует уровню зарплат в сфере добычи полезных ископаемых и в финансовой деятельности. В остальных видах деятельности уровень среднемесячной заработной платы ниже, чем в сфере ИКТ.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Цифровая экономика Пермского края: будущее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Увеличение количества квалифицированных специалистов в области ИКТ и повышение качества их подготовки, формирование исследовательских компетенций для развития перспективных цифровых технологий и платформ</a:t>
            </a:r>
          </a:p>
          <a:p>
            <a:pPr algn="just">
              <a:buNone/>
            </a:pPr>
            <a:r>
              <a:rPr lang="ru-RU" dirty="0" smtClean="0"/>
              <a:t>2024 г. – 22 тыс. работников</a:t>
            </a:r>
          </a:p>
          <a:p>
            <a:pPr algn="just">
              <a:buNone/>
            </a:pPr>
            <a:r>
              <a:rPr lang="ru-RU" dirty="0" smtClean="0"/>
              <a:t>Требуется увеличение численности занятых в секторе ИКТ на 6 тыс. чел., в среднем прирост на 850 человек в год.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Источники квалифицированных кадров для сферы ИКТ Пермского края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38912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Выпускники университетов и организаций СПО Пермского края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Высвобождающиеся работники предприятий и организаций Пермского края, прошедшие переобучение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816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5850" y="3429000"/>
            <a:ext cx="4248150" cy="1800225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образования как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сфера,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формирующая спрос на продукты и услуги ИКТ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компаний</a:t>
            </a:r>
            <a:endParaRPr lang="ru-RU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3571876"/>
            <a:ext cx="3672408" cy="1800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образования как сфера, формирующая активных и грамотных потребителей ИКТ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71736" y="857232"/>
            <a:ext cx="3672408" cy="1800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образования как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сфера,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формирующая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качественные кадры для сферы ИКТ</a:t>
            </a:r>
            <a:endParaRPr lang="ru-RU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48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Комплексный подход к подготовке специалистов в области ИКТ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389120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охват всех ступеней обучения, включая основное и дополнительное дошкольное, школьное образование, среднее специальное и высшее образование; формирование цифровых компетенций у всех обучающихся, в т.ч. не по </a:t>
            </a:r>
            <a:r>
              <a:rPr lang="ru-RU" sz="3100" dirty="0" err="1" smtClean="0"/>
              <a:t>ИКТ-направлениям</a:t>
            </a:r>
            <a:r>
              <a:rPr lang="ru-RU" sz="3100" dirty="0" smtClean="0"/>
              <a:t> </a:t>
            </a:r>
          </a:p>
          <a:p>
            <a:r>
              <a:rPr lang="ru-RU" sz="3100" dirty="0" smtClean="0"/>
              <a:t>реализация модели «практико-ориентированного образования» в системах СПО и ВО</a:t>
            </a:r>
          </a:p>
          <a:p>
            <a:r>
              <a:rPr lang="ru-RU" sz="3100" dirty="0" smtClean="0"/>
              <a:t>повышение квалификации и переквалификация работников сферы ИКТ</a:t>
            </a:r>
          </a:p>
          <a:p>
            <a:r>
              <a:rPr lang="ru-RU" sz="3100" dirty="0" smtClean="0"/>
              <a:t>повышение квалификации педагогического и профессорско-преподавательского состава учебных заведений, формирующего </a:t>
            </a:r>
            <a:r>
              <a:rPr lang="ru-RU" sz="3100" dirty="0" err="1" smtClean="0"/>
              <a:t>ИКТ-компетенции</a:t>
            </a:r>
            <a:r>
              <a:rPr lang="ru-RU" sz="3100" dirty="0" smtClean="0"/>
              <a:t> обучающихся</a:t>
            </a:r>
          </a:p>
          <a:p>
            <a:r>
              <a:rPr lang="ru-RU" sz="3100" dirty="0" smtClean="0"/>
              <a:t>формирование «партнерского пояса» организаций сектора ИКТ, обеспечивающего реализацию совместных проектов образовательных учреждений и </a:t>
            </a:r>
            <a:r>
              <a:rPr lang="ru-RU" sz="3100" dirty="0" err="1" smtClean="0"/>
              <a:t>ИКТ-сектора</a:t>
            </a:r>
            <a:endParaRPr lang="ru-RU" sz="31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Подготовка ИКТ</a:t>
            </a:r>
            <a:r>
              <a:rPr lang="en-US" sz="32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r>
              <a:rPr lang="ru-RU" sz="32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кадров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038600" cy="443484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360000" algn="l"/>
              </a:tabLst>
            </a:pPr>
            <a:r>
              <a:rPr lang="ru-RU" sz="2400" dirty="0" smtClean="0"/>
              <a:t>7 ВУЗов из 3 городов края предлагают обучение по 12 </a:t>
            </a:r>
            <a:r>
              <a:rPr lang="ru-RU" sz="2400" dirty="0" err="1" smtClean="0"/>
              <a:t>ИТ-направлениям</a:t>
            </a:r>
            <a:r>
              <a:rPr lang="ru-RU" sz="2400" dirty="0" smtClean="0"/>
              <a:t> подготовки бакалавров, магистров, специалистов и аспирантов</a:t>
            </a:r>
          </a:p>
          <a:p>
            <a:pPr>
              <a:tabLst>
                <a:tab pos="0" algn="l"/>
                <a:tab pos="360000" algn="l"/>
              </a:tabLst>
            </a:pPr>
            <a:r>
              <a:rPr lang="ru-RU" sz="2400" dirty="0" smtClean="0"/>
              <a:t>Рост числа выпускников в год в сфере ИКТ:</a:t>
            </a:r>
          </a:p>
          <a:p>
            <a:pPr lvl="1">
              <a:tabLst>
                <a:tab pos="0" algn="l"/>
                <a:tab pos="360000" algn="l"/>
              </a:tabLst>
            </a:pPr>
            <a:r>
              <a:rPr lang="ru-RU" sz="2200" dirty="0" smtClean="0"/>
              <a:t>2015 г. – 297 чел.</a:t>
            </a:r>
          </a:p>
          <a:p>
            <a:pPr lvl="1">
              <a:tabLst>
                <a:tab pos="0" algn="l"/>
                <a:tab pos="360000" algn="l"/>
              </a:tabLst>
            </a:pPr>
            <a:r>
              <a:rPr lang="ru-RU" sz="2200" dirty="0" smtClean="0"/>
              <a:t>2016 г. – 377 чел.</a:t>
            </a:r>
          </a:p>
          <a:p>
            <a:pPr lvl="1">
              <a:tabLst>
                <a:tab pos="0" algn="l"/>
                <a:tab pos="360000" algn="l"/>
              </a:tabLst>
            </a:pPr>
            <a:r>
              <a:rPr lang="ru-RU" sz="2200" dirty="0" smtClean="0"/>
              <a:t>2017 г. </a:t>
            </a:r>
            <a:r>
              <a:rPr lang="ru-RU" sz="2200" dirty="0" smtClean="0"/>
              <a:t>– 378 чел.</a:t>
            </a:r>
            <a:endParaRPr lang="ru-RU" sz="2200" dirty="0" smtClean="0"/>
          </a:p>
          <a:p>
            <a:pPr>
              <a:tabLst>
                <a:tab pos="0" algn="l"/>
                <a:tab pos="360000" algn="l"/>
              </a:tabLst>
            </a:pPr>
            <a:endParaRPr lang="ru-RU" sz="24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142984"/>
            <a:ext cx="3294330" cy="52528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Высвобождающиеся работники предприятий и организаций Пермского края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и реализация региональной программы опережающего обучения высвобождаемых работников предприятий и организаций Пермского края по актуальным для </a:t>
            </a:r>
            <a:r>
              <a:rPr lang="ru-RU" dirty="0" err="1" smtClean="0"/>
              <a:t>ИКТ-сектора</a:t>
            </a:r>
            <a:r>
              <a:rPr lang="ru-RU" dirty="0" smtClean="0"/>
              <a:t> направлениям (подпрограмма в ГП)</a:t>
            </a:r>
          </a:p>
          <a:p>
            <a:r>
              <a:rPr lang="ru-RU" dirty="0" smtClean="0"/>
              <a:t>Разработка и реализация региональной программы обучения безработных по актуальным для </a:t>
            </a:r>
            <a:r>
              <a:rPr lang="ru-RU" dirty="0" err="1" smtClean="0"/>
              <a:t>ИКТ-сектора</a:t>
            </a:r>
            <a:r>
              <a:rPr lang="ru-RU" dirty="0" smtClean="0"/>
              <a:t> направлениям (подпрограмма в ГП)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4572008"/>
            <a:ext cx="1296144" cy="8195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700335"/>
            <a:ext cx="4397099" cy="615766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585669"/>
            <a:ext cx="866775" cy="295275"/>
          </a:xfrm>
        </p:spPr>
        <p:txBody>
          <a:bodyPr/>
          <a:lstStyle/>
          <a:p>
            <a:pPr>
              <a:defRPr/>
            </a:pPr>
            <a:fld id="{A0513FC5-89B4-4B79-B538-1EAA7694A6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52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85D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Наиболее значительные высвобождения, </a:t>
            </a:r>
            <a:r>
              <a:rPr lang="ru-RU" sz="3200" b="1" dirty="0" smtClean="0">
                <a:solidFill>
                  <a:srgbClr val="85D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запланированные</a:t>
            </a:r>
          </a:p>
          <a:p>
            <a:r>
              <a:rPr lang="ru-RU" sz="3200" b="1" dirty="0" smtClean="0">
                <a:solidFill>
                  <a:srgbClr val="85D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85D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rgbClr val="85D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 г.</a:t>
            </a:r>
            <a:endParaRPr lang="ru-RU" sz="3200" b="1" dirty="0">
              <a:solidFill>
                <a:srgbClr val="85D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5395</TotalTime>
  <Words>622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КАДРЫ ДЛЯ ЦИФРОВОЙ ЭКОНОМИКИ ПЕРМСКОГО КРАЯ</vt:lpstr>
      <vt:lpstr>Цифровая экономика Пермского края: настоящее</vt:lpstr>
      <vt:lpstr>Цифровая экономика Пермского края: будущее</vt:lpstr>
      <vt:lpstr>Источники квалифицированных кадров для сферы ИКТ Пермского края</vt:lpstr>
      <vt:lpstr>Система образования как сфера, формирующая спрос на продукты и услуги ИКТ-компаний</vt:lpstr>
      <vt:lpstr>Комплексный подход к подготовке специалистов в области ИКТ </vt:lpstr>
      <vt:lpstr>Подготовка ИКТ-кадров</vt:lpstr>
      <vt:lpstr>Высвобождающиеся работники предприятий и организаций Пермского края</vt:lpstr>
      <vt:lpstr>Слайд 9</vt:lpstr>
      <vt:lpstr>Слайд 10</vt:lpstr>
      <vt:lpstr>Система образования, как отрасль, формирующая спрос на продукты и услуги IT-компаний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Туристические кластеры</dc:title>
  <dc:creator>Таня Ковалева</dc:creator>
  <cp:lastModifiedBy>mirolubova</cp:lastModifiedBy>
  <cp:revision>520</cp:revision>
  <dcterms:created xsi:type="dcterms:W3CDTF">2014-10-22T09:04:46Z</dcterms:created>
  <dcterms:modified xsi:type="dcterms:W3CDTF">2018-04-02T05:45:36Z</dcterms:modified>
</cp:coreProperties>
</file>